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9" r:id="rId3"/>
    <p:sldId id="258" r:id="rId4"/>
    <p:sldId id="262" r:id="rId5"/>
    <p:sldId id="260" r:id="rId6"/>
    <p:sldId id="256" r:id="rId7"/>
    <p:sldId id="261" r:id="rId8"/>
    <p:sldId id="263" r:id="rId9"/>
    <p:sldId id="264" r:id="rId10"/>
    <p:sldId id="265" r:id="rId11"/>
    <p:sldId id="266" r:id="rId1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1B08"/>
    <a:srgbClr val="D19D5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D2C44C5-018E-4FB6-B004-0AEECACE9EDF}" v="14" dt="2025-09-10T19:56:39.09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0" d="100"/>
          <a:sy n="70" d="100"/>
        </p:scale>
        <p:origin x="1810" y="27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F7864FDB-F2B6-49E0-9520-A2B130B84948}" type="datetimeFigureOut">
              <a:rPr lang="en-GB" smtClean="0"/>
              <a:t>12/09/2025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19473F8-D5B2-481E-A34C-88F1F5582DFC}" type="slidenum">
              <a:rPr lang="en-GB" smtClean="0"/>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7864FDB-F2B6-49E0-9520-A2B130B84948}" type="datetimeFigureOut">
              <a:rPr lang="en-GB" smtClean="0"/>
              <a:t>12/09/2025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19473F8-D5B2-481E-A34C-88F1F5582DFC}" type="slidenum">
              <a:rPr lang="en-GB" smtClean="0"/>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7864FDB-F2B6-49E0-9520-A2B130B84948}" type="datetimeFigureOut">
              <a:rPr lang="en-GB" smtClean="0"/>
              <a:t>12/09/2025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19473F8-D5B2-481E-A34C-88F1F5582DFC}" type="slidenum">
              <a:rPr lang="en-GB" smtClean="0"/>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7864FDB-F2B6-49E0-9520-A2B130B84948}" type="datetimeFigureOut">
              <a:rPr lang="en-GB" smtClean="0"/>
              <a:t>12/09/2025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19473F8-D5B2-481E-A34C-88F1F5582DFC}" type="slidenum">
              <a:rPr lang="en-GB" smtClean="0"/>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7864FDB-F2B6-49E0-9520-A2B130B84948}" type="datetimeFigureOut">
              <a:rPr lang="en-GB" smtClean="0"/>
              <a:t>12/09/2025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19473F8-D5B2-481E-A34C-88F1F5582DFC}" type="slidenum">
              <a:rPr lang="en-GB" smtClean="0"/>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F7864FDB-F2B6-49E0-9520-A2B130B84948}" type="datetimeFigureOut">
              <a:rPr lang="en-GB" smtClean="0"/>
              <a:t>12/09/2025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19473F8-D5B2-481E-A34C-88F1F5582DFC}" type="slidenum">
              <a:rPr lang="en-GB" smtClean="0"/>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F7864FDB-F2B6-49E0-9520-A2B130B84948}" type="datetimeFigureOut">
              <a:rPr lang="en-GB" smtClean="0"/>
              <a:t>12/09/2025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19473F8-D5B2-481E-A34C-88F1F5582DFC}" type="slidenum">
              <a:rPr lang="en-GB" smtClean="0"/>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F7864FDB-F2B6-49E0-9520-A2B130B84948}" type="datetimeFigureOut">
              <a:rPr lang="en-GB" smtClean="0"/>
              <a:t>12/09/2025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19473F8-D5B2-481E-A34C-88F1F5582DFC}" type="slidenum">
              <a:rPr lang="en-GB" smtClean="0"/>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864FDB-F2B6-49E0-9520-A2B130B84948}" type="datetimeFigureOut">
              <a:rPr lang="en-GB" smtClean="0"/>
              <a:t>12/09/2025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19473F8-D5B2-481E-A34C-88F1F5582DFC}" type="slidenum">
              <a:rPr lang="en-GB" smtClean="0"/>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7864FDB-F2B6-49E0-9520-A2B130B84948}" type="datetimeFigureOut">
              <a:rPr lang="en-GB" smtClean="0"/>
              <a:t>12/09/2025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19473F8-D5B2-481E-A34C-88F1F5582DFC}" type="slidenum">
              <a:rPr lang="en-GB" smtClean="0"/>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7864FDB-F2B6-49E0-9520-A2B130B84948}" type="datetimeFigureOut">
              <a:rPr lang="en-GB" smtClean="0"/>
              <a:t>12/09/2025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19473F8-D5B2-481E-A34C-88F1F5582DFC}" type="slidenum">
              <a:rPr lang="en-GB" smtClean="0"/>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864FDB-F2B6-49E0-9520-A2B130B84948}" type="datetimeFigureOut">
              <a:rPr lang="en-GB" smtClean="0"/>
              <a:t>12/09/2025</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9473F8-D5B2-481E-A34C-88F1F5582DFC}" type="slidenum">
              <a:rPr lang="en-GB" smtClean="0"/>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C01B08"/>
            </a:gs>
            <a:gs pos="45000">
              <a:srgbClr val="FF7A00"/>
            </a:gs>
            <a:gs pos="70000">
              <a:srgbClr val="FF0300"/>
            </a:gs>
            <a:gs pos="100000">
              <a:srgbClr val="4D0808"/>
            </a:gs>
          </a:gsLst>
          <a:lin ang="5400000" scaled="0"/>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B82331-43F2-9621-682B-143072720ED4}"/>
              </a:ext>
            </a:extLst>
          </p:cNvPr>
          <p:cNvPicPr>
            <a:picLocks noChangeAspect="1"/>
          </p:cNvPicPr>
          <p:nvPr/>
        </p:nvPicPr>
        <p:blipFill>
          <a:blip r:embed="rId2"/>
          <a:srcRect r="65718" b="60817"/>
          <a:stretch>
            <a:fillRect/>
          </a:stretch>
        </p:blipFill>
        <p:spPr>
          <a:xfrm>
            <a:off x="-1" y="0"/>
            <a:ext cx="9144001" cy="6847858"/>
          </a:xfrm>
          <a:prstGeom prst="rect">
            <a:avLst/>
          </a:prstGeom>
        </p:spPr>
      </p:pic>
      <p:sp>
        <p:nvSpPr>
          <p:cNvPr id="2" name="Title 1"/>
          <p:cNvSpPr>
            <a:spLocks noGrp="1"/>
          </p:cNvSpPr>
          <p:nvPr>
            <p:ph type="title"/>
          </p:nvPr>
        </p:nvSpPr>
        <p:spPr>
          <a:xfrm>
            <a:off x="448005" y="696813"/>
            <a:ext cx="8229600" cy="1143000"/>
          </a:xfrm>
          <a:solidFill>
            <a:srgbClr val="C01B08"/>
          </a:solidFill>
        </p:spPr>
        <p:txBody>
          <a:bodyPr>
            <a:normAutofit fontScale="90000"/>
          </a:bodyPr>
          <a:lstStyle/>
          <a:p>
            <a:r>
              <a:rPr lang="en-GB" dirty="0">
                <a:solidFill>
                  <a:schemeClr val="bg1"/>
                </a:solidFill>
                <a:latin typeface="Comic Sans MS" pitchFamily="66" charset="0"/>
              </a:rPr>
              <a:t>After the Great Fire of London</a:t>
            </a:r>
          </a:p>
        </p:txBody>
      </p:sp>
      <p:sp>
        <p:nvSpPr>
          <p:cNvPr id="3" name="Content Placeholder 2"/>
          <p:cNvSpPr>
            <a:spLocks noGrp="1"/>
          </p:cNvSpPr>
          <p:nvPr>
            <p:ph idx="1"/>
          </p:nvPr>
        </p:nvSpPr>
        <p:spPr>
          <a:xfrm>
            <a:off x="457200" y="2276872"/>
            <a:ext cx="8229600" cy="3849291"/>
          </a:xfrm>
        </p:spPr>
        <p:txBody>
          <a:bodyPr/>
          <a:lstStyle/>
          <a:p>
            <a:pPr>
              <a:buNone/>
            </a:pPr>
            <a:r>
              <a:rPr lang="en-GB" dirty="0">
                <a:solidFill>
                  <a:schemeClr val="bg1"/>
                </a:solidFill>
                <a:latin typeface="Comic Sans MS" pitchFamily="66" charset="0"/>
              </a:rPr>
              <a:t>Learning objective:</a:t>
            </a:r>
          </a:p>
          <a:p>
            <a:pPr>
              <a:buNone/>
            </a:pPr>
            <a:endParaRPr lang="en-GB" dirty="0">
              <a:solidFill>
                <a:schemeClr val="bg1"/>
              </a:solidFill>
              <a:latin typeface="Comic Sans MS" pitchFamily="66" charset="0"/>
            </a:endParaRPr>
          </a:p>
          <a:p>
            <a:r>
              <a:rPr lang="en-GB" dirty="0">
                <a:solidFill>
                  <a:schemeClr val="bg1"/>
                </a:solidFill>
                <a:latin typeface="Comic Sans MS" pitchFamily="66" charset="0"/>
              </a:rPr>
              <a:t>To identify the similarities and differences between refugees in 1666 and now.</a:t>
            </a:r>
          </a:p>
        </p:txBody>
      </p:sp>
      <p:sp>
        <p:nvSpPr>
          <p:cNvPr id="4" name="TextBox 3"/>
          <p:cNvSpPr txBox="1"/>
          <p:nvPr/>
        </p:nvSpPr>
        <p:spPr>
          <a:xfrm>
            <a:off x="323528" y="6093296"/>
            <a:ext cx="8280920" cy="584775"/>
          </a:xfrm>
          <a:prstGeom prst="rect">
            <a:avLst/>
          </a:prstGeom>
          <a:noFill/>
        </p:spPr>
        <p:txBody>
          <a:bodyPr wrap="square" rtlCol="0">
            <a:spAutoFit/>
          </a:bodyPr>
          <a:lstStyle/>
          <a:p>
            <a:r>
              <a:rPr lang="en-GB" sz="1600" dirty="0">
                <a:solidFill>
                  <a:schemeClr val="bg1"/>
                </a:solidFill>
                <a:latin typeface="Comic Sans MS" pitchFamily="66" charset="0"/>
              </a:rPr>
              <a:t>The following extracts are taken from </a:t>
            </a:r>
            <a:r>
              <a:rPr lang="en-GB" sz="1600" b="1" dirty="0" err="1">
                <a:solidFill>
                  <a:schemeClr val="bg1"/>
                </a:solidFill>
                <a:latin typeface="Comic Sans MS" pitchFamily="66" charset="0"/>
              </a:rPr>
              <a:t>Vlad</a:t>
            </a:r>
            <a:r>
              <a:rPr lang="en-GB" sz="1600" b="1" dirty="0">
                <a:solidFill>
                  <a:schemeClr val="bg1"/>
                </a:solidFill>
                <a:latin typeface="Comic Sans MS" pitchFamily="66" charset="0"/>
              </a:rPr>
              <a:t> and the Great Fire of London </a:t>
            </a:r>
            <a:r>
              <a:rPr lang="en-GB" sz="1600" dirty="0">
                <a:solidFill>
                  <a:schemeClr val="bg1"/>
                </a:solidFill>
                <a:latin typeface="Comic Sans MS" pitchFamily="66" charset="0"/>
              </a:rPr>
              <a:t>by Kate and Sam Cunningham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827584" y="1772816"/>
          <a:ext cx="7152456" cy="3600400"/>
        </p:xfrm>
        <a:graphic>
          <a:graphicData uri="http://schemas.openxmlformats.org/drawingml/2006/table">
            <a:tbl>
              <a:tblPr/>
              <a:tblGrid>
                <a:gridCol w="3269921">
                  <a:extLst>
                    <a:ext uri="{9D8B030D-6E8A-4147-A177-3AD203B41FA5}">
                      <a16:colId xmlns:a16="http://schemas.microsoft.com/office/drawing/2014/main" val="20000"/>
                    </a:ext>
                  </a:extLst>
                </a:gridCol>
                <a:gridCol w="3882535">
                  <a:extLst>
                    <a:ext uri="{9D8B030D-6E8A-4147-A177-3AD203B41FA5}">
                      <a16:colId xmlns:a16="http://schemas.microsoft.com/office/drawing/2014/main" val="20001"/>
                    </a:ext>
                  </a:extLst>
                </a:gridCol>
              </a:tblGrid>
              <a:tr h="1397471">
                <a:tc>
                  <a:txBody>
                    <a:bodyPr/>
                    <a:lstStyle/>
                    <a:p>
                      <a:pPr algn="ctr">
                        <a:lnSpc>
                          <a:spcPct val="115000"/>
                        </a:lnSpc>
                        <a:spcAft>
                          <a:spcPts val="0"/>
                        </a:spcAft>
                      </a:pPr>
                      <a:r>
                        <a:rPr lang="en-GB" sz="1600" b="1" dirty="0">
                          <a:latin typeface="Comic Sans MS"/>
                          <a:ea typeface="Calibri"/>
                          <a:cs typeface="Times New Roman"/>
                        </a:rPr>
                        <a:t>Similarities</a:t>
                      </a:r>
                      <a:endParaRPr lang="en-GB" sz="1600" dirty="0">
                        <a:latin typeface="Calibri"/>
                        <a:ea typeface="Calibri"/>
                        <a:cs typeface="Times New Roman"/>
                      </a:endParaRPr>
                    </a:p>
                    <a:p>
                      <a:pPr>
                        <a:lnSpc>
                          <a:spcPct val="115000"/>
                        </a:lnSpc>
                        <a:spcAft>
                          <a:spcPts val="0"/>
                        </a:spcAft>
                      </a:pPr>
                      <a:r>
                        <a:rPr lang="en-GB" sz="1600" dirty="0">
                          <a:latin typeface="Comic Sans MS"/>
                          <a:ea typeface="Calibri"/>
                          <a:cs typeface="Times New Roman"/>
                        </a:rPr>
                        <a:t>Things that people would save both in 1666 and now</a:t>
                      </a:r>
                      <a:endParaRPr lang="en-GB" sz="1600" dirty="0">
                        <a:latin typeface="Calibri"/>
                        <a:ea typeface="Calibri"/>
                        <a:cs typeface="Times New Roman"/>
                      </a:endParaRPr>
                    </a:p>
                  </a:txBody>
                  <a:tcPr marL="66341" marR="663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1600" b="1" dirty="0">
                          <a:latin typeface="Comic Sans MS"/>
                          <a:ea typeface="Calibri"/>
                          <a:cs typeface="Times New Roman"/>
                        </a:rPr>
                        <a:t>Differences</a:t>
                      </a:r>
                      <a:endParaRPr lang="en-GB" sz="1600" dirty="0">
                        <a:latin typeface="Calibri"/>
                        <a:ea typeface="Calibri"/>
                        <a:cs typeface="Times New Roman"/>
                      </a:endParaRPr>
                    </a:p>
                    <a:p>
                      <a:pPr>
                        <a:lnSpc>
                          <a:spcPct val="115000"/>
                        </a:lnSpc>
                        <a:spcAft>
                          <a:spcPts val="0"/>
                        </a:spcAft>
                      </a:pPr>
                      <a:r>
                        <a:rPr lang="en-GB" sz="1600" dirty="0">
                          <a:latin typeface="Comic Sans MS"/>
                          <a:ea typeface="Calibri"/>
                          <a:cs typeface="Times New Roman"/>
                        </a:rPr>
                        <a:t>Things that people would only save in 1666 or now.</a:t>
                      </a:r>
                      <a:endParaRPr lang="en-GB" sz="1600" dirty="0">
                        <a:latin typeface="Calibri"/>
                        <a:ea typeface="Calibri"/>
                        <a:cs typeface="Times New Roman"/>
                      </a:endParaRPr>
                    </a:p>
                    <a:p>
                      <a:pPr>
                        <a:lnSpc>
                          <a:spcPct val="115000"/>
                        </a:lnSpc>
                        <a:spcAft>
                          <a:spcPts val="0"/>
                        </a:spcAft>
                      </a:pPr>
                      <a:r>
                        <a:rPr lang="en-GB" sz="1600" dirty="0">
                          <a:latin typeface="Comic Sans MS"/>
                          <a:ea typeface="Calibri"/>
                          <a:cs typeface="Times New Roman"/>
                        </a:rPr>
                        <a:t>Label when they could save them.</a:t>
                      </a:r>
                      <a:endParaRPr lang="en-GB" sz="1600" dirty="0">
                        <a:latin typeface="Calibri"/>
                        <a:ea typeface="Calibri"/>
                        <a:cs typeface="Times New Roman"/>
                      </a:endParaRPr>
                    </a:p>
                  </a:txBody>
                  <a:tcPr marL="66341" marR="663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202929">
                <a:tc>
                  <a:txBody>
                    <a:bodyPr/>
                    <a:lstStyle/>
                    <a:p>
                      <a:pPr algn="ctr">
                        <a:lnSpc>
                          <a:spcPct val="115000"/>
                        </a:lnSpc>
                        <a:spcAft>
                          <a:spcPts val="0"/>
                        </a:spcAft>
                      </a:pPr>
                      <a:endParaRPr lang="en-GB" sz="1100">
                        <a:latin typeface="Calibri"/>
                        <a:ea typeface="Calibri"/>
                        <a:cs typeface="Times New Roman"/>
                      </a:endParaRPr>
                    </a:p>
                  </a:txBody>
                  <a:tcPr marL="66341" marR="663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en-GB" sz="1100" dirty="0">
                        <a:latin typeface="Calibri"/>
                        <a:ea typeface="Calibri"/>
                        <a:cs typeface="Times New Roman"/>
                      </a:endParaRPr>
                    </a:p>
                  </a:txBody>
                  <a:tcPr marL="66341" marR="663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8193" name="Rectangle 1"/>
          <p:cNvSpPr>
            <a:spLocks noChangeArrowheads="1"/>
          </p:cNvSpPr>
          <p:nvPr/>
        </p:nvSpPr>
        <p:spPr bwMode="auto">
          <a:xfrm>
            <a:off x="755576" y="908720"/>
            <a:ext cx="7416824"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dirty="0">
                <a:ln>
                  <a:noFill/>
                </a:ln>
                <a:solidFill>
                  <a:schemeClr val="tx1"/>
                </a:solidFill>
                <a:effectLst/>
                <a:latin typeface="Comic Sans MS" pitchFamily="66" charset="0"/>
                <a:ea typeface="Calibri" pitchFamily="34" charset="0"/>
                <a:cs typeface="Times New Roman" pitchFamily="18" charset="0"/>
              </a:rPr>
              <a:t>I can show at least </a:t>
            </a:r>
            <a:r>
              <a:rPr kumimoji="0" lang="en-GB" sz="1600" b="0" i="0" u="sng" strike="noStrike" cap="none" normalizeH="0" baseline="0" dirty="0">
                <a:ln>
                  <a:noFill/>
                </a:ln>
                <a:solidFill>
                  <a:schemeClr val="tx1"/>
                </a:solidFill>
                <a:effectLst/>
                <a:latin typeface="Comic Sans MS" pitchFamily="66" charset="0"/>
                <a:ea typeface="Calibri" pitchFamily="34" charset="0"/>
                <a:cs typeface="Times New Roman" pitchFamily="18" charset="0"/>
              </a:rPr>
              <a:t>three</a:t>
            </a:r>
            <a:r>
              <a:rPr kumimoji="0" lang="en-GB" sz="1600" b="0" i="0" u="none" strike="noStrike" cap="none" normalizeH="0" baseline="0" dirty="0">
                <a:ln>
                  <a:noFill/>
                </a:ln>
                <a:solidFill>
                  <a:schemeClr val="tx1"/>
                </a:solidFill>
                <a:effectLst/>
                <a:latin typeface="Comic Sans MS" pitchFamily="66" charset="0"/>
                <a:ea typeface="Calibri" pitchFamily="34" charset="0"/>
                <a:cs typeface="Times New Roman" pitchFamily="18" charset="0"/>
              </a:rPr>
              <a:t> similarities  and differences between things that people would save in 1666 and now.</a:t>
            </a:r>
            <a:endParaRPr kumimoji="0" lang="en-GB" sz="1600" b="0" i="0" u="none" strike="noStrike" cap="none" normalizeH="0" baseline="0" dirty="0">
              <a:ln>
                <a:noFill/>
              </a:ln>
              <a:solidFill>
                <a:schemeClr val="tx1"/>
              </a:solidFill>
              <a:effectLst/>
              <a:latin typeface="Arial" pitchFamily="34" charset="0"/>
              <a:cs typeface="Arial"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If you enjoyed hearing from </a:t>
            </a:r>
            <a:r>
              <a:rPr lang="en-GB" dirty="0" err="1"/>
              <a:t>Vlad</a:t>
            </a:r>
            <a:r>
              <a:rPr lang="en-GB" dirty="0"/>
              <a:t> you can read the whole story in:</a:t>
            </a:r>
          </a:p>
        </p:txBody>
      </p:sp>
      <p:pic>
        <p:nvPicPr>
          <p:cNvPr id="7" name="Picture 6">
            <a:extLst>
              <a:ext uri="{FF2B5EF4-FFF2-40B4-BE49-F238E27FC236}">
                <a16:creationId xmlns:a16="http://schemas.microsoft.com/office/drawing/2014/main" id="{B91BE49C-71CD-6D6F-314D-D958C21BEB7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43808" y="1772816"/>
            <a:ext cx="3456384" cy="4469462"/>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1DB4EB3D-706A-910F-C12E-6E2D54DB132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99392"/>
            <a:ext cx="9144000" cy="7694106"/>
          </a:xfrm>
        </p:spPr>
      </p:pic>
      <p:sp>
        <p:nvSpPr>
          <p:cNvPr id="5" name="TextBox 4"/>
          <p:cNvSpPr txBox="1"/>
          <p:nvPr/>
        </p:nvSpPr>
        <p:spPr>
          <a:xfrm>
            <a:off x="791580" y="6021288"/>
            <a:ext cx="7560840" cy="707886"/>
          </a:xfrm>
          <a:prstGeom prst="rect">
            <a:avLst/>
          </a:prstGeom>
          <a:solidFill>
            <a:schemeClr val="bg1"/>
          </a:solidFill>
        </p:spPr>
        <p:txBody>
          <a:bodyPr wrap="square" rtlCol="0">
            <a:spAutoFit/>
          </a:bodyPr>
          <a:lstStyle/>
          <a:p>
            <a:r>
              <a:rPr lang="en-GB" sz="2000" dirty="0">
                <a:latin typeface="Comic Sans MS" pitchFamily="66" charset="0"/>
              </a:rPr>
              <a:t>We saw what happened before, during and after the Great Fire of London.  This is part of our story.</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62AC239-E532-0A33-8836-ECDB7F2F9C9F}"/>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2536" y="0"/>
            <a:ext cx="10466436" cy="6858000"/>
          </a:xfrm>
        </p:spPr>
      </p:pic>
      <p:sp>
        <p:nvSpPr>
          <p:cNvPr id="6" name="TextBox 5">
            <a:extLst>
              <a:ext uri="{FF2B5EF4-FFF2-40B4-BE49-F238E27FC236}">
                <a16:creationId xmlns:a16="http://schemas.microsoft.com/office/drawing/2014/main" id="{C6966E50-800A-EECA-1C06-3A65018862F2}"/>
              </a:ext>
            </a:extLst>
          </p:cNvPr>
          <p:cNvSpPr txBox="1"/>
          <p:nvPr/>
        </p:nvSpPr>
        <p:spPr>
          <a:xfrm>
            <a:off x="539552" y="404664"/>
            <a:ext cx="7416824" cy="400110"/>
          </a:xfrm>
          <a:prstGeom prst="rect">
            <a:avLst/>
          </a:prstGeom>
          <a:solidFill>
            <a:schemeClr val="bg1"/>
          </a:solidFill>
        </p:spPr>
        <p:txBody>
          <a:bodyPr wrap="square" rtlCol="0">
            <a:spAutoFit/>
          </a:bodyPr>
          <a:lstStyle/>
          <a:p>
            <a:r>
              <a:rPr lang="en-US" sz="2000" dirty="0"/>
              <a:t>People had to rescue things that were precious or important to them.</a:t>
            </a:r>
            <a:endParaRPr lang="en-GB" sz="2000" dirty="0"/>
          </a:p>
        </p:txBody>
      </p:sp>
      <p:sp>
        <p:nvSpPr>
          <p:cNvPr id="7" name="Arrow: Left 6">
            <a:extLst>
              <a:ext uri="{FF2B5EF4-FFF2-40B4-BE49-F238E27FC236}">
                <a16:creationId xmlns:a16="http://schemas.microsoft.com/office/drawing/2014/main" id="{388C41F9-E94B-7444-09D6-3E3F0E47B66A}"/>
              </a:ext>
            </a:extLst>
          </p:cNvPr>
          <p:cNvSpPr/>
          <p:nvPr/>
        </p:nvSpPr>
        <p:spPr>
          <a:xfrm rot="17520777">
            <a:off x="6317212" y="2123698"/>
            <a:ext cx="1656184" cy="1080120"/>
          </a:xfrm>
          <a:prstGeom prst="lef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What is this?</a:t>
            </a:r>
            <a:endParaRPr lang="en-GB" dirty="0"/>
          </a:p>
        </p:txBody>
      </p:sp>
      <p:sp>
        <p:nvSpPr>
          <p:cNvPr id="8" name="Arrow: Left 7">
            <a:extLst>
              <a:ext uri="{FF2B5EF4-FFF2-40B4-BE49-F238E27FC236}">
                <a16:creationId xmlns:a16="http://schemas.microsoft.com/office/drawing/2014/main" id="{8586BB6A-B91B-42D0-53E9-116E9AC9B348}"/>
              </a:ext>
            </a:extLst>
          </p:cNvPr>
          <p:cNvSpPr/>
          <p:nvPr/>
        </p:nvSpPr>
        <p:spPr>
          <a:xfrm rot="19094624">
            <a:off x="6834420" y="4254899"/>
            <a:ext cx="2027288" cy="1080120"/>
          </a:xfrm>
          <a:prstGeom prst="lef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vert="horz" rtlCol="0" anchor="ctr"/>
          <a:lstStyle/>
          <a:p>
            <a:pPr algn="ctr"/>
            <a:r>
              <a:rPr lang="en-US" dirty="0">
                <a:solidFill>
                  <a:schemeClr val="tx1"/>
                </a:solidFill>
              </a:rPr>
              <a:t>What’s in the locked box?</a:t>
            </a: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3409A38-63F1-80D8-3824-BE1D6E8EF33E}"/>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t="29499"/>
          <a:stretch>
            <a:fillRect/>
          </a:stretch>
        </p:blipFill>
        <p:spPr>
          <a:xfrm>
            <a:off x="-15347" y="0"/>
            <a:ext cx="9144000" cy="6883896"/>
          </a:xfrm>
        </p:spPr>
      </p:pic>
      <p:sp>
        <p:nvSpPr>
          <p:cNvPr id="6" name="TextBox 5">
            <a:extLst>
              <a:ext uri="{FF2B5EF4-FFF2-40B4-BE49-F238E27FC236}">
                <a16:creationId xmlns:a16="http://schemas.microsoft.com/office/drawing/2014/main" id="{33D98B10-727C-63CC-8B7A-6664741D565D}"/>
              </a:ext>
            </a:extLst>
          </p:cNvPr>
          <p:cNvSpPr txBox="1"/>
          <p:nvPr/>
        </p:nvSpPr>
        <p:spPr>
          <a:xfrm>
            <a:off x="5790119" y="2795617"/>
            <a:ext cx="3312368" cy="646331"/>
          </a:xfrm>
          <a:prstGeom prst="rect">
            <a:avLst/>
          </a:prstGeom>
          <a:solidFill>
            <a:schemeClr val="bg1">
              <a:lumMod val="75000"/>
            </a:schemeClr>
          </a:solidFill>
        </p:spPr>
        <p:txBody>
          <a:bodyPr wrap="square" rtlCol="0">
            <a:spAutoFit/>
          </a:bodyPr>
          <a:lstStyle/>
          <a:p>
            <a:r>
              <a:rPr lang="en-US" dirty="0">
                <a:solidFill>
                  <a:schemeClr val="bg1"/>
                </a:solidFill>
              </a:rPr>
              <a:t>What transport did people use in this slide and the last one?</a:t>
            </a:r>
            <a:endParaRPr lang="en-GB" dirty="0">
              <a:solidFill>
                <a:schemeClr val="bg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ext Box 4"/>
          <p:cNvSpPr txBox="1">
            <a:spLocks noChangeArrowheads="1"/>
          </p:cNvSpPr>
          <p:nvPr/>
        </p:nvSpPr>
        <p:spPr bwMode="auto">
          <a:xfrm>
            <a:off x="827584" y="260648"/>
            <a:ext cx="7272808" cy="720080"/>
          </a:xfrm>
          <a:prstGeom prst="rect">
            <a:avLst/>
          </a:prstGeom>
          <a:solidFill>
            <a:srgbClr val="FFFFFF">
              <a:alpha val="0"/>
            </a:srgbClr>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dirty="0">
                <a:ln>
                  <a:noFill/>
                </a:ln>
                <a:solidFill>
                  <a:schemeClr val="tx1"/>
                </a:solidFill>
                <a:effectLst/>
                <a:latin typeface="Comic Sans MS" pitchFamily="66" charset="0"/>
                <a:cs typeface="Arial" pitchFamily="34" charset="0"/>
              </a:rPr>
              <a:t>Ahead of us were fields. People put down their belongings and started to make shelters out of blankets.</a:t>
            </a:r>
            <a:endParaRPr kumimoji="0" lang="en-US" sz="2000" b="0" i="0" u="none" strike="noStrike" cap="none" normalizeH="0" baseline="0" dirty="0">
              <a:ln>
                <a:noFill/>
              </a:ln>
              <a:solidFill>
                <a:schemeClr val="tx1"/>
              </a:solidFill>
              <a:effectLst/>
              <a:latin typeface="Comic Sans MS" pitchFamily="66" charset="0"/>
              <a:cs typeface="Arial" pitchFamily="34" charset="0"/>
            </a:endParaRPr>
          </a:p>
        </p:txBody>
      </p:sp>
      <p:pic>
        <p:nvPicPr>
          <p:cNvPr id="7" name="Picture 6">
            <a:extLst>
              <a:ext uri="{FF2B5EF4-FFF2-40B4-BE49-F238E27FC236}">
                <a16:creationId xmlns:a16="http://schemas.microsoft.com/office/drawing/2014/main" id="{43DBDCBA-CB97-98EA-85FE-83E8A8BE6920}"/>
              </a:ext>
            </a:extLst>
          </p:cNvPr>
          <p:cNvPicPr>
            <a:picLocks noChangeAspect="1"/>
          </p:cNvPicPr>
          <p:nvPr/>
        </p:nvPicPr>
        <p:blipFill>
          <a:blip r:embed="rId2">
            <a:extLst>
              <a:ext uri="{28A0092B-C50C-407E-A947-70E740481C1C}">
                <a14:useLocalDpi xmlns:a14="http://schemas.microsoft.com/office/drawing/2010/main" val="0"/>
              </a:ext>
            </a:extLst>
          </a:blip>
          <a:srcRect t="4753"/>
          <a:stretch>
            <a:fillRect/>
          </a:stretch>
        </p:blipFill>
        <p:spPr>
          <a:xfrm>
            <a:off x="1723674" y="1268760"/>
            <a:ext cx="5480628" cy="514697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re proc"/>
          <p:cNvPicPr>
            <a:picLocks noChangeAspect="1"/>
          </p:cNvPicPr>
          <p:nvPr/>
        </p:nvPicPr>
        <p:blipFill>
          <a:blip r:embed="rId2" cstate="print"/>
          <a:stretch>
            <a:fillRect/>
          </a:stretch>
        </p:blipFill>
        <p:spPr>
          <a:xfrm>
            <a:off x="2555776" y="764704"/>
            <a:ext cx="4428492" cy="5904656"/>
          </a:xfrm>
          <a:prstGeom prst="rect">
            <a:avLst/>
          </a:prstGeom>
        </p:spPr>
      </p:pic>
      <p:sp>
        <p:nvSpPr>
          <p:cNvPr id="3" name="Subtitle 2"/>
          <p:cNvSpPr>
            <a:spLocks noGrp="1"/>
          </p:cNvSpPr>
          <p:nvPr>
            <p:ph type="subTitle" idx="1"/>
          </p:nvPr>
        </p:nvSpPr>
        <p:spPr>
          <a:xfrm>
            <a:off x="1403648" y="260648"/>
            <a:ext cx="6656784" cy="720080"/>
          </a:xfrm>
        </p:spPr>
        <p:txBody>
          <a:bodyPr>
            <a:normAutofit fontScale="92500"/>
          </a:bodyPr>
          <a:lstStyle/>
          <a:p>
            <a:r>
              <a:rPr lang="en-GB" dirty="0">
                <a:solidFill>
                  <a:schemeClr val="tx1"/>
                </a:solidFill>
                <a:latin typeface="Comic Sans MS" pitchFamily="66" charset="0"/>
              </a:rPr>
              <a:t>King Charles II made a proclamation</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576" y="3861048"/>
            <a:ext cx="7632848" cy="2736304"/>
          </a:xfrm>
        </p:spPr>
        <p:txBody>
          <a:bodyPr>
            <a:normAutofit fontScale="90000"/>
          </a:bodyPr>
          <a:lstStyle/>
          <a:p>
            <a:pPr algn="l"/>
            <a:r>
              <a:rPr lang="en-GB" sz="2000" dirty="0">
                <a:latin typeface="Comic Sans MS" pitchFamily="66" charset="0"/>
              </a:rPr>
              <a:t>In this King Charles says:</a:t>
            </a:r>
            <a:br>
              <a:rPr lang="en-GB" sz="2000" dirty="0">
                <a:latin typeface="Comic Sans MS" pitchFamily="66" charset="0"/>
              </a:rPr>
            </a:br>
            <a:br>
              <a:rPr lang="en-GB" sz="2000" dirty="0">
                <a:latin typeface="Comic Sans MS" pitchFamily="66" charset="0"/>
              </a:rPr>
            </a:br>
            <a:r>
              <a:rPr lang="en-GB" sz="2000" dirty="0">
                <a:latin typeface="Comic Sans MS" pitchFamily="66" charset="0"/>
              </a:rPr>
              <a:t>1. that bread must be brought to the fields in </a:t>
            </a:r>
            <a:r>
              <a:rPr lang="en-GB" sz="2000" dirty="0" err="1">
                <a:latin typeface="Comic Sans MS" pitchFamily="66" charset="0"/>
              </a:rPr>
              <a:t>Clerkenwell</a:t>
            </a:r>
            <a:r>
              <a:rPr lang="en-GB" sz="2000" dirty="0">
                <a:latin typeface="Comic Sans MS" pitchFamily="66" charset="0"/>
              </a:rPr>
              <a:t>, Islington, </a:t>
            </a:r>
            <a:br>
              <a:rPr lang="en-GB" sz="2000" dirty="0">
                <a:latin typeface="Comic Sans MS" pitchFamily="66" charset="0"/>
              </a:rPr>
            </a:br>
            <a:r>
              <a:rPr lang="en-GB" sz="2000" dirty="0">
                <a:latin typeface="Comic Sans MS" pitchFamily="66" charset="0"/>
              </a:rPr>
              <a:t>   Finsbury and Mile End to feed the refugees.</a:t>
            </a:r>
            <a:br>
              <a:rPr lang="en-GB" sz="2000" dirty="0">
                <a:latin typeface="Comic Sans MS" pitchFamily="66" charset="0"/>
              </a:rPr>
            </a:br>
            <a:r>
              <a:rPr lang="en-GB" sz="2000" dirty="0">
                <a:latin typeface="Comic Sans MS" pitchFamily="66" charset="0"/>
              </a:rPr>
              <a:t>2. that churches, chapels and schools must help lock up possessions</a:t>
            </a:r>
            <a:br>
              <a:rPr lang="en-GB" sz="2000" dirty="0">
                <a:latin typeface="Comic Sans MS" pitchFamily="66" charset="0"/>
              </a:rPr>
            </a:br>
            <a:r>
              <a:rPr lang="en-GB" sz="2000" dirty="0">
                <a:latin typeface="Comic Sans MS" pitchFamily="66" charset="0"/>
              </a:rPr>
              <a:t>    so they are not stolen.</a:t>
            </a:r>
            <a:br>
              <a:rPr lang="en-GB" sz="2000" dirty="0">
                <a:latin typeface="Comic Sans MS" pitchFamily="66" charset="0"/>
              </a:rPr>
            </a:br>
            <a:r>
              <a:rPr lang="en-GB" sz="2000" dirty="0">
                <a:latin typeface="Comic Sans MS" pitchFamily="66" charset="0"/>
              </a:rPr>
              <a:t>3. that these areas must help people work to earn money.</a:t>
            </a:r>
            <a:br>
              <a:rPr lang="en-GB" sz="1800" dirty="0">
                <a:latin typeface="Comic Sans MS" pitchFamily="66" charset="0"/>
              </a:rPr>
            </a:br>
            <a:endParaRPr lang="en-GB" sz="1800" dirty="0">
              <a:latin typeface="Comic Sans MS" pitchFamily="66" charset="0"/>
            </a:endParaRPr>
          </a:p>
        </p:txBody>
      </p:sp>
      <p:pic>
        <p:nvPicPr>
          <p:cNvPr id="4098" name="Picture 2"/>
          <p:cNvPicPr>
            <a:picLocks noGrp="1" noChangeAspect="1" noChangeArrowheads="1"/>
          </p:cNvPicPr>
          <p:nvPr>
            <p:ph idx="1"/>
          </p:nvPr>
        </p:nvPicPr>
        <p:blipFill>
          <a:blip r:embed="rId2" cstate="print"/>
          <a:srcRect/>
          <a:stretch>
            <a:fillRect/>
          </a:stretch>
        </p:blipFill>
        <p:spPr bwMode="auto">
          <a:xfrm>
            <a:off x="1043608" y="260648"/>
            <a:ext cx="6419056" cy="3398324"/>
          </a:xfrm>
          <a:prstGeom prst="rect">
            <a:avLst/>
          </a:prstGeom>
          <a:noFill/>
          <a:ln w="9525">
            <a:noFill/>
            <a:miter lim="800000"/>
            <a:headEnd/>
            <a:tailEnd/>
          </a:ln>
        </p:spPr>
      </p:pic>
      <p:sp>
        <p:nvSpPr>
          <p:cNvPr id="5" name="TextBox 4"/>
          <p:cNvSpPr txBox="1"/>
          <p:nvPr/>
        </p:nvSpPr>
        <p:spPr>
          <a:xfrm>
            <a:off x="611560" y="1124744"/>
            <a:ext cx="360040" cy="369332"/>
          </a:xfrm>
          <a:prstGeom prst="rect">
            <a:avLst/>
          </a:prstGeom>
          <a:noFill/>
        </p:spPr>
        <p:txBody>
          <a:bodyPr wrap="square" rtlCol="0">
            <a:spAutoFit/>
          </a:bodyPr>
          <a:lstStyle/>
          <a:p>
            <a:r>
              <a:rPr lang="en-GB" dirty="0"/>
              <a:t>1</a:t>
            </a:r>
          </a:p>
        </p:txBody>
      </p:sp>
      <p:sp>
        <p:nvSpPr>
          <p:cNvPr id="6" name="TextBox 5"/>
          <p:cNvSpPr txBox="1"/>
          <p:nvPr/>
        </p:nvSpPr>
        <p:spPr>
          <a:xfrm>
            <a:off x="611560" y="2132856"/>
            <a:ext cx="288032" cy="369332"/>
          </a:xfrm>
          <a:prstGeom prst="rect">
            <a:avLst/>
          </a:prstGeom>
          <a:noFill/>
        </p:spPr>
        <p:txBody>
          <a:bodyPr wrap="square" rtlCol="0">
            <a:spAutoFit/>
          </a:bodyPr>
          <a:lstStyle/>
          <a:p>
            <a:r>
              <a:rPr lang="en-GB" dirty="0"/>
              <a:t>2</a:t>
            </a:r>
          </a:p>
        </p:txBody>
      </p:sp>
      <p:sp>
        <p:nvSpPr>
          <p:cNvPr id="7" name="TextBox 6"/>
          <p:cNvSpPr txBox="1"/>
          <p:nvPr/>
        </p:nvSpPr>
        <p:spPr>
          <a:xfrm>
            <a:off x="683568" y="3140968"/>
            <a:ext cx="216024" cy="369332"/>
          </a:xfrm>
          <a:prstGeom prst="rect">
            <a:avLst/>
          </a:prstGeom>
          <a:noFill/>
        </p:spPr>
        <p:txBody>
          <a:bodyPr wrap="square" rtlCol="0">
            <a:spAutoFit/>
          </a:bodyPr>
          <a:lstStyle/>
          <a:p>
            <a:r>
              <a:rPr lang="en-GB" dirty="0"/>
              <a:t>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548680"/>
            <a:ext cx="7113984" cy="1800200"/>
          </a:xfrm>
        </p:spPr>
        <p:txBody>
          <a:bodyPr>
            <a:normAutofit/>
          </a:bodyPr>
          <a:lstStyle/>
          <a:p>
            <a:r>
              <a:rPr lang="en-GB" dirty="0">
                <a:latin typeface="Comic Sans MS" pitchFamily="66" charset="0"/>
              </a:rPr>
              <a:t>In 1666 what did people carry away from the fire?</a:t>
            </a:r>
          </a:p>
        </p:txBody>
      </p:sp>
      <p:pic>
        <p:nvPicPr>
          <p:cNvPr id="4" name="Picture 3">
            <a:extLst>
              <a:ext uri="{FF2B5EF4-FFF2-40B4-BE49-F238E27FC236}">
                <a16:creationId xmlns:a16="http://schemas.microsoft.com/office/drawing/2014/main" id="{46EF60A1-CE44-5C44-4EB3-D2DBA4FCAC83}"/>
              </a:ext>
            </a:extLst>
          </p:cNvPr>
          <p:cNvPicPr>
            <a:picLocks noChangeAspect="1"/>
          </p:cNvPicPr>
          <p:nvPr/>
        </p:nvPicPr>
        <p:blipFill>
          <a:blip r:embed="rId2">
            <a:extLst>
              <a:ext uri="{28A0092B-C50C-407E-A947-70E740481C1C}">
                <a14:useLocalDpi xmlns:a14="http://schemas.microsoft.com/office/drawing/2010/main" val="0"/>
              </a:ext>
            </a:extLst>
          </a:blip>
          <a:srcRect t="69299" r="68606"/>
          <a:stretch>
            <a:fillRect/>
          </a:stretch>
        </p:blipFill>
        <p:spPr>
          <a:xfrm>
            <a:off x="2555776" y="2348880"/>
            <a:ext cx="4032448" cy="4210944"/>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latin typeface="Comic Sans MS" pitchFamily="66" charset="0"/>
              </a:rPr>
              <a:t>What might someone take today?</a:t>
            </a:r>
          </a:p>
        </p:txBody>
      </p:sp>
      <p:pic>
        <p:nvPicPr>
          <p:cNvPr id="7170" name="Picture 2" descr="C:\Users\Kate\Pictures\refugee.jpg"/>
          <p:cNvPicPr>
            <a:picLocks noGrp="1" noChangeAspect="1" noChangeArrowheads="1"/>
          </p:cNvPicPr>
          <p:nvPr>
            <p:ph idx="1"/>
          </p:nvPr>
        </p:nvPicPr>
        <p:blipFill>
          <a:blip r:embed="rId2" cstate="print"/>
          <a:srcRect/>
          <a:stretch>
            <a:fillRect/>
          </a:stretch>
        </p:blipFill>
        <p:spPr bwMode="auto">
          <a:xfrm>
            <a:off x="1403648" y="1556792"/>
            <a:ext cx="6264697" cy="4176464"/>
          </a:xfrm>
          <a:prstGeom prst="rect">
            <a:avLst/>
          </a:prstGeom>
          <a:noFill/>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243</TotalTime>
  <Words>280</Words>
  <Application>Microsoft Office PowerPoint</Application>
  <PresentationFormat>On-screen Show (4:3)</PresentationFormat>
  <Paragraphs>25</Paragraphs>
  <Slides>11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Calibri</vt:lpstr>
      <vt:lpstr>Comic Sans MS</vt:lpstr>
      <vt:lpstr>Office Theme</vt:lpstr>
      <vt:lpstr>After the Great Fire of London</vt:lpstr>
      <vt:lpstr>PowerPoint Presentation</vt:lpstr>
      <vt:lpstr>PowerPoint Presentation</vt:lpstr>
      <vt:lpstr>PowerPoint Presentation</vt:lpstr>
      <vt:lpstr>PowerPoint Presentation</vt:lpstr>
      <vt:lpstr>PowerPoint Presentation</vt:lpstr>
      <vt:lpstr>In this King Charles says:  1. that bread must be brought to the fields in Clerkenwell, Islington,     Finsbury and Mile End to feed the refugees. 2. that churches, chapels and schools must help lock up possessions     so they are not stolen. 3. that these areas must help people work to earn money. </vt:lpstr>
      <vt:lpstr>In 1666 what did people carry away from the fire?</vt:lpstr>
      <vt:lpstr>What might someone take today?</vt:lpstr>
      <vt:lpstr>PowerPoint Presentation</vt:lpstr>
      <vt:lpstr>If you enjoyed hearing from Vlad you can read the whole story in:</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Kate</dc:creator>
  <cp:lastModifiedBy>Kate Cunningham</cp:lastModifiedBy>
  <cp:revision>15</cp:revision>
  <dcterms:created xsi:type="dcterms:W3CDTF">2016-09-19T12:09:07Z</dcterms:created>
  <dcterms:modified xsi:type="dcterms:W3CDTF">2025-09-12T08:37:57Z</dcterms:modified>
</cp:coreProperties>
</file>