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715"/>
    <a:srgbClr val="FFDA65"/>
    <a:srgbClr val="FFCD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43B3C12-9239-42AC-8D22-ABFD90B4B08B}" type="datetimeFigureOut">
              <a:rPr lang="en-GB" smtClean="0"/>
              <a:t>23/08/2021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A02020-CBD0-4630-ADB8-F88424B3911D}" type="slidenum">
              <a:rPr lang="en-GB" smtClean="0"/>
              <a:t>‹#›</a:t>
            </a:fld>
            <a:endParaRPr lang="en-GB"/>
          </a:p>
        </p:txBody>
      </p:sp>
    </p:spTree>
    <p:extLst>
      <p:ext uri="{BB962C8B-B14F-4D97-AF65-F5344CB8AC3E}">
        <p14:creationId xmlns:p14="http://schemas.microsoft.com/office/powerpoint/2010/main" val="1838008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3B3C12-9239-42AC-8D22-ABFD90B4B08B}" type="datetimeFigureOut">
              <a:rPr lang="en-GB" smtClean="0"/>
              <a:t>23/08/2021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A02020-CBD0-4630-ADB8-F88424B3911D}" type="slidenum">
              <a:rPr lang="en-GB" smtClean="0"/>
              <a:t>‹#›</a:t>
            </a:fld>
            <a:endParaRPr lang="en-GB"/>
          </a:p>
        </p:txBody>
      </p:sp>
    </p:spTree>
    <p:extLst>
      <p:ext uri="{BB962C8B-B14F-4D97-AF65-F5344CB8AC3E}">
        <p14:creationId xmlns:p14="http://schemas.microsoft.com/office/powerpoint/2010/main" val="3561284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3B3C12-9239-42AC-8D22-ABFD90B4B08B}" type="datetimeFigureOut">
              <a:rPr lang="en-GB" smtClean="0"/>
              <a:t>23/08/2021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A02020-CBD0-4630-ADB8-F88424B3911D}" type="slidenum">
              <a:rPr lang="en-GB" smtClean="0"/>
              <a:t>‹#›</a:t>
            </a:fld>
            <a:endParaRPr lang="en-GB"/>
          </a:p>
        </p:txBody>
      </p:sp>
    </p:spTree>
    <p:extLst>
      <p:ext uri="{BB962C8B-B14F-4D97-AF65-F5344CB8AC3E}">
        <p14:creationId xmlns:p14="http://schemas.microsoft.com/office/powerpoint/2010/main" val="4257351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43B3C12-9239-42AC-8D22-ABFD90B4B08B}" type="datetimeFigureOut">
              <a:rPr lang="en-GB" smtClean="0"/>
              <a:t>23/08/2021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A02020-CBD0-4630-ADB8-F88424B3911D}" type="slidenum">
              <a:rPr lang="en-GB" smtClean="0"/>
              <a:t>‹#›</a:t>
            </a:fld>
            <a:endParaRPr lang="en-GB"/>
          </a:p>
        </p:txBody>
      </p:sp>
    </p:spTree>
    <p:extLst>
      <p:ext uri="{BB962C8B-B14F-4D97-AF65-F5344CB8AC3E}">
        <p14:creationId xmlns:p14="http://schemas.microsoft.com/office/powerpoint/2010/main" val="1421952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43B3C12-9239-42AC-8D22-ABFD90B4B08B}" type="datetimeFigureOut">
              <a:rPr lang="en-GB" smtClean="0"/>
              <a:t>23/08/2021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A02020-CBD0-4630-ADB8-F88424B3911D}" type="slidenum">
              <a:rPr lang="en-GB" smtClean="0"/>
              <a:t>‹#›</a:t>
            </a:fld>
            <a:endParaRPr lang="en-GB"/>
          </a:p>
        </p:txBody>
      </p:sp>
    </p:spTree>
    <p:extLst>
      <p:ext uri="{BB962C8B-B14F-4D97-AF65-F5344CB8AC3E}">
        <p14:creationId xmlns:p14="http://schemas.microsoft.com/office/powerpoint/2010/main" val="3002773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43B3C12-9239-42AC-8D22-ABFD90B4B08B}" type="datetimeFigureOut">
              <a:rPr lang="en-GB" smtClean="0"/>
              <a:t>23/08/2021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A02020-CBD0-4630-ADB8-F88424B3911D}" type="slidenum">
              <a:rPr lang="en-GB" smtClean="0"/>
              <a:t>‹#›</a:t>
            </a:fld>
            <a:endParaRPr lang="en-GB"/>
          </a:p>
        </p:txBody>
      </p:sp>
    </p:spTree>
    <p:extLst>
      <p:ext uri="{BB962C8B-B14F-4D97-AF65-F5344CB8AC3E}">
        <p14:creationId xmlns:p14="http://schemas.microsoft.com/office/powerpoint/2010/main" val="3068275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43B3C12-9239-42AC-8D22-ABFD90B4B08B}" type="datetimeFigureOut">
              <a:rPr lang="en-GB" smtClean="0"/>
              <a:t>23/08/2021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A02020-CBD0-4630-ADB8-F88424B3911D}" type="slidenum">
              <a:rPr lang="en-GB" smtClean="0"/>
              <a:t>‹#›</a:t>
            </a:fld>
            <a:endParaRPr lang="en-GB"/>
          </a:p>
        </p:txBody>
      </p:sp>
    </p:spTree>
    <p:extLst>
      <p:ext uri="{BB962C8B-B14F-4D97-AF65-F5344CB8AC3E}">
        <p14:creationId xmlns:p14="http://schemas.microsoft.com/office/powerpoint/2010/main" val="2929946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43B3C12-9239-42AC-8D22-ABFD90B4B08B}" type="datetimeFigureOut">
              <a:rPr lang="en-GB" smtClean="0"/>
              <a:t>23/08/2021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A02020-CBD0-4630-ADB8-F88424B3911D}" type="slidenum">
              <a:rPr lang="en-GB" smtClean="0"/>
              <a:t>‹#›</a:t>
            </a:fld>
            <a:endParaRPr lang="en-GB"/>
          </a:p>
        </p:txBody>
      </p:sp>
    </p:spTree>
    <p:extLst>
      <p:ext uri="{BB962C8B-B14F-4D97-AF65-F5344CB8AC3E}">
        <p14:creationId xmlns:p14="http://schemas.microsoft.com/office/powerpoint/2010/main" val="4071036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3B3C12-9239-42AC-8D22-ABFD90B4B08B}" type="datetimeFigureOut">
              <a:rPr lang="en-GB" smtClean="0"/>
              <a:t>23/08/2021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A02020-CBD0-4630-ADB8-F88424B3911D}" type="slidenum">
              <a:rPr lang="en-GB" smtClean="0"/>
              <a:t>‹#›</a:t>
            </a:fld>
            <a:endParaRPr lang="en-GB"/>
          </a:p>
        </p:txBody>
      </p:sp>
    </p:spTree>
    <p:extLst>
      <p:ext uri="{BB962C8B-B14F-4D97-AF65-F5344CB8AC3E}">
        <p14:creationId xmlns:p14="http://schemas.microsoft.com/office/powerpoint/2010/main" val="320835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43B3C12-9239-42AC-8D22-ABFD90B4B08B}" type="datetimeFigureOut">
              <a:rPr lang="en-GB" smtClean="0"/>
              <a:t>23/08/2021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A02020-CBD0-4630-ADB8-F88424B3911D}" type="slidenum">
              <a:rPr lang="en-GB" smtClean="0"/>
              <a:t>‹#›</a:t>
            </a:fld>
            <a:endParaRPr lang="en-GB"/>
          </a:p>
        </p:txBody>
      </p:sp>
    </p:spTree>
    <p:extLst>
      <p:ext uri="{BB962C8B-B14F-4D97-AF65-F5344CB8AC3E}">
        <p14:creationId xmlns:p14="http://schemas.microsoft.com/office/powerpoint/2010/main" val="2199537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43B3C12-9239-42AC-8D22-ABFD90B4B08B}" type="datetimeFigureOut">
              <a:rPr lang="en-GB" smtClean="0"/>
              <a:t>23/08/2021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A02020-CBD0-4630-ADB8-F88424B3911D}" type="slidenum">
              <a:rPr lang="en-GB" smtClean="0"/>
              <a:t>‹#›</a:t>
            </a:fld>
            <a:endParaRPr lang="en-GB"/>
          </a:p>
        </p:txBody>
      </p:sp>
    </p:spTree>
    <p:extLst>
      <p:ext uri="{BB962C8B-B14F-4D97-AF65-F5344CB8AC3E}">
        <p14:creationId xmlns:p14="http://schemas.microsoft.com/office/powerpoint/2010/main" val="1149226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000"/>
            </a:gs>
            <a:gs pos="27000">
              <a:srgbClr val="FFC715"/>
            </a:gs>
            <a:gs pos="72000">
              <a:srgbClr val="FFDA65"/>
            </a:gs>
            <a:gs pos="93000">
              <a:srgbClr val="FFFF00"/>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3B3C12-9239-42AC-8D22-ABFD90B4B08B}" type="datetimeFigureOut">
              <a:rPr lang="en-GB" smtClean="0"/>
              <a:t>23/08/2021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02020-CBD0-4630-ADB8-F88424B3911D}" type="slidenum">
              <a:rPr lang="en-GB" smtClean="0"/>
              <a:t>‹#›</a:t>
            </a:fld>
            <a:endParaRPr lang="en-GB"/>
          </a:p>
        </p:txBody>
      </p:sp>
    </p:spTree>
    <p:extLst>
      <p:ext uri="{BB962C8B-B14F-4D97-AF65-F5344CB8AC3E}">
        <p14:creationId xmlns:p14="http://schemas.microsoft.com/office/powerpoint/2010/main" val="190736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54892" y="754507"/>
            <a:ext cx="2475343" cy="456255"/>
          </a:xfrm>
        </p:spPr>
        <p:txBody>
          <a:bodyPr>
            <a:normAutofit/>
          </a:bodyPr>
          <a:lstStyle/>
          <a:p>
            <a:r>
              <a:rPr lang="en-GB" sz="2400" dirty="0" smtClean="0">
                <a:latin typeface="+mn-lt"/>
              </a:rPr>
              <a:t>A flea in history</a:t>
            </a:r>
            <a:endParaRPr lang="en-GB" sz="2400" dirty="0">
              <a:latin typeface="+mn-lt"/>
            </a:endParaRPr>
          </a:p>
        </p:txBody>
      </p:sp>
      <p:sp>
        <p:nvSpPr>
          <p:cNvPr id="3" name="Subtitle 2"/>
          <p:cNvSpPr>
            <a:spLocks noGrp="1"/>
          </p:cNvSpPr>
          <p:nvPr>
            <p:ph type="subTitle" idx="1"/>
          </p:nvPr>
        </p:nvSpPr>
        <p:spPr>
          <a:xfrm>
            <a:off x="1953491" y="2869634"/>
            <a:ext cx="9144000" cy="2115127"/>
          </a:xfrm>
        </p:spPr>
        <p:txBody>
          <a:bodyPr>
            <a:normAutofit/>
          </a:bodyPr>
          <a:lstStyle/>
          <a:p>
            <a:r>
              <a:rPr lang="en-GB" sz="5400" b="1" dirty="0" smtClean="0"/>
              <a:t>How did Florence Nightingale improve data collecting?</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2967" t="11686" r="3863" b="3945"/>
          <a:stretch/>
        </p:blipFill>
        <p:spPr>
          <a:xfrm>
            <a:off x="10492510" y="360218"/>
            <a:ext cx="1209963" cy="1617163"/>
          </a:xfrm>
          <a:prstGeom prst="rect">
            <a:avLst/>
          </a:prstGeom>
        </p:spPr>
      </p:pic>
      <p:sp>
        <p:nvSpPr>
          <p:cNvPr id="5" name="TextBox 4"/>
          <p:cNvSpPr txBox="1"/>
          <p:nvPr/>
        </p:nvSpPr>
        <p:spPr>
          <a:xfrm>
            <a:off x="8156727" y="1297131"/>
            <a:ext cx="2273508" cy="338554"/>
          </a:xfrm>
          <a:prstGeom prst="rect">
            <a:avLst/>
          </a:prstGeom>
          <a:noFill/>
        </p:spPr>
        <p:txBody>
          <a:bodyPr wrap="none" rtlCol="0">
            <a:spAutoFit/>
          </a:bodyPr>
          <a:lstStyle/>
          <a:p>
            <a:r>
              <a:rPr lang="en-GB" sz="1600" dirty="0" smtClean="0"/>
              <a:t>www.readingriddle.co.uk</a:t>
            </a:r>
            <a:endParaRPr lang="en-GB" sz="1600" dirty="0"/>
          </a:p>
        </p:txBody>
      </p:sp>
    </p:spTree>
    <p:extLst>
      <p:ext uri="{BB962C8B-B14F-4D97-AF65-F5344CB8AC3E}">
        <p14:creationId xmlns:p14="http://schemas.microsoft.com/office/powerpoint/2010/main" val="758161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3702" y="1282688"/>
            <a:ext cx="9817476" cy="1200329"/>
          </a:xfrm>
          <a:prstGeom prst="rect">
            <a:avLst/>
          </a:prstGeom>
          <a:noFill/>
        </p:spPr>
        <p:txBody>
          <a:bodyPr wrap="square" rtlCol="0">
            <a:spAutoFit/>
          </a:bodyPr>
          <a:lstStyle/>
          <a:p>
            <a:r>
              <a:rPr lang="en-GB" sz="3600" dirty="0" smtClean="0"/>
              <a:t>Florence Nightingale knew that a big hospital needed accurate records.</a:t>
            </a:r>
            <a:endParaRPr lang="en-GB" sz="3600" dirty="0"/>
          </a:p>
        </p:txBody>
      </p:sp>
      <p:sp>
        <p:nvSpPr>
          <p:cNvPr id="3" name="TextBox 2"/>
          <p:cNvSpPr txBox="1"/>
          <p:nvPr/>
        </p:nvSpPr>
        <p:spPr>
          <a:xfrm>
            <a:off x="1793702" y="3491344"/>
            <a:ext cx="9012843" cy="1754326"/>
          </a:xfrm>
          <a:prstGeom prst="rect">
            <a:avLst/>
          </a:prstGeom>
          <a:noFill/>
        </p:spPr>
        <p:txBody>
          <a:bodyPr wrap="square" rtlCol="0">
            <a:spAutoFit/>
          </a:bodyPr>
          <a:lstStyle/>
          <a:p>
            <a:r>
              <a:rPr lang="en-GB" sz="3600" dirty="0" smtClean="0"/>
              <a:t>She worked for many hours into the night writing down information about everybody and everything happening.</a:t>
            </a:r>
            <a:endParaRPr lang="en-GB" sz="3600" dirty="0"/>
          </a:p>
        </p:txBody>
      </p:sp>
    </p:spTree>
    <p:extLst>
      <p:ext uri="{BB962C8B-B14F-4D97-AF65-F5344CB8AC3E}">
        <p14:creationId xmlns:p14="http://schemas.microsoft.com/office/powerpoint/2010/main" val="29108966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5926" y="785089"/>
            <a:ext cx="10677237" cy="1754326"/>
          </a:xfrm>
          <a:prstGeom prst="rect">
            <a:avLst/>
          </a:prstGeom>
          <a:noFill/>
        </p:spPr>
        <p:txBody>
          <a:bodyPr wrap="square" rtlCol="0">
            <a:spAutoFit/>
          </a:bodyPr>
          <a:lstStyle/>
          <a:p>
            <a:r>
              <a:rPr lang="en-GB" sz="3600" dirty="0" smtClean="0"/>
              <a:t>In particular she recorded information about the patients so she could see which of her changes were helping or which made no difference.</a:t>
            </a:r>
            <a:endParaRPr lang="en-GB" sz="3600" dirty="0"/>
          </a:p>
        </p:txBody>
      </p:sp>
      <p:pic>
        <p:nvPicPr>
          <p:cNvPr id="1026" name="Picture 2" descr="Image result for coxcomb da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2665" y="2705670"/>
            <a:ext cx="5866535" cy="3895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4806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2036" y="226874"/>
            <a:ext cx="10908145" cy="1754326"/>
          </a:xfrm>
          <a:prstGeom prst="rect">
            <a:avLst/>
          </a:prstGeom>
          <a:noFill/>
        </p:spPr>
        <p:txBody>
          <a:bodyPr wrap="square" rtlCol="0">
            <a:spAutoFit/>
          </a:bodyPr>
          <a:lstStyle/>
          <a:p>
            <a:r>
              <a:rPr lang="en-GB" sz="3600" dirty="0" smtClean="0"/>
              <a:t>These diagrams are called coxcombs and are like pie charts, except that they record more detailed information over time.</a:t>
            </a:r>
            <a:endParaRPr lang="en-GB" sz="3600" dirty="0"/>
          </a:p>
        </p:txBody>
      </p:sp>
      <p:pic>
        <p:nvPicPr>
          <p:cNvPr id="2050" name="Picture 2" descr="Image result for coxcomb da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3029" y="1584037"/>
            <a:ext cx="4629150" cy="477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356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272" y="572655"/>
            <a:ext cx="11058284" cy="584775"/>
          </a:xfrm>
          <a:prstGeom prst="rect">
            <a:avLst/>
          </a:prstGeom>
          <a:noFill/>
        </p:spPr>
        <p:txBody>
          <a:bodyPr wrap="none" rtlCol="0">
            <a:spAutoFit/>
          </a:bodyPr>
          <a:lstStyle/>
          <a:p>
            <a:r>
              <a:rPr lang="en-GB" sz="3200" dirty="0" smtClean="0"/>
              <a:t>This made it easier to see information quickly and compare data. </a:t>
            </a:r>
            <a:endParaRPr lang="en-GB" sz="3200" dirty="0"/>
          </a:p>
        </p:txBody>
      </p:sp>
      <p:pic>
        <p:nvPicPr>
          <p:cNvPr id="3" name="Picture 2" descr="Image result for coxcomb da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75" y="1565563"/>
            <a:ext cx="4629150" cy="47720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473723" y="1565563"/>
            <a:ext cx="6030369" cy="461665"/>
          </a:xfrm>
          <a:prstGeom prst="rect">
            <a:avLst/>
          </a:prstGeom>
          <a:noFill/>
        </p:spPr>
        <p:txBody>
          <a:bodyPr wrap="none" rtlCol="0">
            <a:spAutoFit/>
          </a:bodyPr>
          <a:lstStyle/>
          <a:p>
            <a:r>
              <a:rPr lang="en-GB" sz="2400" dirty="0" smtClean="0"/>
              <a:t>Which month had the most deaths altogether?</a:t>
            </a:r>
            <a:endParaRPr lang="en-GB" sz="2400" dirty="0"/>
          </a:p>
        </p:txBody>
      </p:sp>
      <p:sp>
        <p:nvSpPr>
          <p:cNvPr id="5" name="TextBox 4"/>
          <p:cNvSpPr txBox="1"/>
          <p:nvPr/>
        </p:nvSpPr>
        <p:spPr>
          <a:xfrm>
            <a:off x="5473723" y="2025012"/>
            <a:ext cx="1149545" cy="461665"/>
          </a:xfrm>
          <a:prstGeom prst="rect">
            <a:avLst/>
          </a:prstGeom>
          <a:noFill/>
        </p:spPr>
        <p:txBody>
          <a:bodyPr wrap="none" rtlCol="0">
            <a:spAutoFit/>
          </a:bodyPr>
          <a:lstStyle/>
          <a:p>
            <a:r>
              <a:rPr lang="en-GB" sz="2400" dirty="0" smtClean="0"/>
              <a:t>January</a:t>
            </a:r>
            <a:endParaRPr lang="en-GB" sz="2400" dirty="0"/>
          </a:p>
        </p:txBody>
      </p:sp>
      <p:sp>
        <p:nvSpPr>
          <p:cNvPr id="6" name="TextBox 5"/>
          <p:cNvSpPr txBox="1"/>
          <p:nvPr/>
        </p:nvSpPr>
        <p:spPr>
          <a:xfrm>
            <a:off x="5473723" y="2741530"/>
            <a:ext cx="5480604" cy="830997"/>
          </a:xfrm>
          <a:prstGeom prst="rect">
            <a:avLst/>
          </a:prstGeom>
          <a:noFill/>
        </p:spPr>
        <p:txBody>
          <a:bodyPr wrap="square" rtlCol="0">
            <a:spAutoFit/>
          </a:bodyPr>
          <a:lstStyle/>
          <a:p>
            <a:r>
              <a:rPr lang="en-GB" sz="2400" dirty="0" smtClean="0"/>
              <a:t>Which month did least men die of wounds from battle?</a:t>
            </a:r>
            <a:endParaRPr lang="en-GB" sz="2400" dirty="0"/>
          </a:p>
        </p:txBody>
      </p:sp>
      <p:sp>
        <p:nvSpPr>
          <p:cNvPr id="7" name="TextBox 6"/>
          <p:cNvSpPr txBox="1"/>
          <p:nvPr/>
        </p:nvSpPr>
        <p:spPr>
          <a:xfrm>
            <a:off x="5481636" y="3572527"/>
            <a:ext cx="772969" cy="461665"/>
          </a:xfrm>
          <a:prstGeom prst="rect">
            <a:avLst/>
          </a:prstGeom>
          <a:noFill/>
        </p:spPr>
        <p:txBody>
          <a:bodyPr wrap="none" rtlCol="0">
            <a:spAutoFit/>
          </a:bodyPr>
          <a:lstStyle/>
          <a:p>
            <a:r>
              <a:rPr lang="en-GB" sz="2400" dirty="0" smtClean="0"/>
              <a:t>April</a:t>
            </a:r>
            <a:endParaRPr lang="en-GB" sz="2400" dirty="0"/>
          </a:p>
        </p:txBody>
      </p:sp>
      <p:sp>
        <p:nvSpPr>
          <p:cNvPr id="8" name="TextBox 7"/>
          <p:cNvSpPr txBox="1"/>
          <p:nvPr/>
        </p:nvSpPr>
        <p:spPr>
          <a:xfrm>
            <a:off x="5473723" y="4539559"/>
            <a:ext cx="5832965" cy="830997"/>
          </a:xfrm>
          <a:prstGeom prst="rect">
            <a:avLst/>
          </a:prstGeom>
          <a:noFill/>
        </p:spPr>
        <p:txBody>
          <a:bodyPr wrap="square" rtlCol="0">
            <a:spAutoFit/>
          </a:bodyPr>
          <a:lstStyle/>
          <a:p>
            <a:r>
              <a:rPr lang="en-GB" sz="2400" dirty="0" smtClean="0"/>
              <a:t>Why would there be more patients with wounds some months?</a:t>
            </a:r>
            <a:endParaRPr lang="en-GB" sz="2400" dirty="0"/>
          </a:p>
        </p:txBody>
      </p:sp>
      <p:sp>
        <p:nvSpPr>
          <p:cNvPr id="9" name="TextBox 8"/>
          <p:cNvSpPr txBox="1"/>
          <p:nvPr/>
        </p:nvSpPr>
        <p:spPr>
          <a:xfrm>
            <a:off x="5481636" y="5370556"/>
            <a:ext cx="5842201" cy="830997"/>
          </a:xfrm>
          <a:prstGeom prst="rect">
            <a:avLst/>
          </a:prstGeom>
          <a:noFill/>
        </p:spPr>
        <p:txBody>
          <a:bodyPr wrap="square" rtlCol="0">
            <a:spAutoFit/>
          </a:bodyPr>
          <a:lstStyle/>
          <a:p>
            <a:r>
              <a:rPr lang="en-GB" sz="2400" dirty="0" smtClean="0"/>
              <a:t>It would depend if there had been a big battle in the Crimean War</a:t>
            </a:r>
            <a:endParaRPr lang="en-GB" sz="2400" dirty="0"/>
          </a:p>
        </p:txBody>
      </p:sp>
    </p:spTree>
    <p:extLst>
      <p:ext uri="{BB962C8B-B14F-4D97-AF65-F5344CB8AC3E}">
        <p14:creationId xmlns:p14="http://schemas.microsoft.com/office/powerpoint/2010/main" val="138221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2289" y="1633768"/>
            <a:ext cx="10464022" cy="1200329"/>
          </a:xfrm>
          <a:prstGeom prst="rect">
            <a:avLst/>
          </a:prstGeom>
          <a:noFill/>
        </p:spPr>
        <p:txBody>
          <a:bodyPr wrap="square" rtlCol="0">
            <a:spAutoFit/>
          </a:bodyPr>
          <a:lstStyle/>
          <a:p>
            <a:pPr hangingPunct="0"/>
            <a:r>
              <a:rPr lang="en-US" sz="3600" dirty="0"/>
              <a:t>In 1858 Florence Nightingale was the first woman to be elected as a member of the Royal Statistical Society.</a:t>
            </a:r>
            <a:endParaRPr lang="en-GB" sz="3600" dirty="0"/>
          </a:p>
        </p:txBody>
      </p:sp>
      <p:sp>
        <p:nvSpPr>
          <p:cNvPr id="3" name="TextBox 2"/>
          <p:cNvSpPr txBox="1"/>
          <p:nvPr/>
        </p:nvSpPr>
        <p:spPr>
          <a:xfrm>
            <a:off x="932289" y="3503595"/>
            <a:ext cx="10464022" cy="2308324"/>
          </a:xfrm>
          <a:prstGeom prst="rect">
            <a:avLst/>
          </a:prstGeom>
          <a:noFill/>
        </p:spPr>
        <p:txBody>
          <a:bodyPr wrap="square" rtlCol="0">
            <a:spAutoFit/>
          </a:bodyPr>
          <a:lstStyle/>
          <a:p>
            <a:r>
              <a:rPr lang="en-GB" sz="3600" dirty="0" smtClean="0"/>
              <a:t>All hospitals and doctors now keep careful records recording what happens to patients. It is essential when trialling new medicines and treatments to decide if they work and should continue to be used.</a:t>
            </a:r>
            <a:endParaRPr lang="en-GB" sz="3600" dirty="0"/>
          </a:p>
        </p:txBody>
      </p:sp>
    </p:spTree>
    <p:extLst>
      <p:ext uri="{BB962C8B-B14F-4D97-AF65-F5344CB8AC3E}">
        <p14:creationId xmlns:p14="http://schemas.microsoft.com/office/powerpoint/2010/main" val="3656739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8231" y="461817"/>
            <a:ext cx="4489054" cy="5805055"/>
          </a:xfrm>
          <a:prstGeom prst="rect">
            <a:avLst/>
          </a:prstGeom>
        </p:spPr>
      </p:pic>
    </p:spTree>
    <p:extLst>
      <p:ext uri="{BB962C8B-B14F-4D97-AF65-F5344CB8AC3E}">
        <p14:creationId xmlns:p14="http://schemas.microsoft.com/office/powerpoint/2010/main" val="817784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TotalTime>
  <Words>199</Words>
  <Application>Microsoft Office PowerPoint</Application>
  <PresentationFormat>Widescreen</PresentationFormat>
  <Paragraphs>16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A flea in history</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flea in history</dc:title>
  <dc:creator>Kate Cunningham</dc:creator>
  <cp:lastModifiedBy>Kate Cunningham</cp:lastModifiedBy>
  <cp:revision>18</cp:revision>
  <dcterms:created xsi:type="dcterms:W3CDTF">2018-12-10T17:14:21Z</dcterms:created>
  <dcterms:modified xsi:type="dcterms:W3CDTF">2021-08-23T16:01:16Z</dcterms:modified>
</cp:coreProperties>
</file>