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E756F-A125-3F59-2CF9-82D05231F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1E93A-31BC-A007-A4C2-43ED754AC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07638-E1D0-D6AD-2DFF-7C7E6634E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1FAAE4-40FD-033B-CEF8-5BC416C34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17C05-FB19-145E-EE83-EAF0D5048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45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3AE42-036F-8B89-8012-8639181C7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28D54-984F-C295-AECD-16F27A0D3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0B1FB-D607-0001-BF77-E168BFDF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C56D5-0970-8E19-9A16-35AEB3B34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0760A-8F86-216D-D500-44D98340C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20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A011E2-F892-59EC-0121-3BFD52B97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5747C0-07F8-B22C-E98F-B8822969F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55B32-7991-A821-BE38-B4FC71D25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D113E-DD30-6D3C-83AF-05477C474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1A212-2EBE-D0AF-FEBC-2351B5892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29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AFA8E-0369-8F69-32A2-9D0F708CF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E707-5E74-8397-569E-4E180BFF3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3B10B-44ED-CEA4-C6C1-634A5D07F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42DE5-312B-0025-1BF8-6BC48372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04C3-199A-55D4-A140-64871D24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6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3D7AE-1828-AF08-7F47-ECBAC8F6B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EACD6-FA6B-9FE7-83D5-7E8156D3A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5561D-554E-C375-5F00-CE63C1DBF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4E28C-117E-FF8E-EE5C-94CD25CDA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F838A-FBA6-2FE6-2D3D-9CEF746F0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59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CB10-0896-5CE3-9B23-6DECE825B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E416D-0272-42D7-7A93-FD88D6CCB7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F7A9C-1F89-D7B2-58F8-D82196E55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37E851-CDC0-010E-3EEF-8C8AD317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7D9349-DE0C-10FE-7B56-5ED607EB9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16F4C1-E0AA-3D77-B1BC-192F2A9A8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096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94264-753A-2407-61CD-FFA2C3248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F3787-52F1-92C1-2941-8D2067862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19B73D-6E55-02EA-D918-E963679D4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37FCF-4418-3A6E-5E68-04A7046B5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7BF302-1F06-2A72-E63B-FDB996FC47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2A14CE-E667-1C01-1F0D-3C0752D84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6C41E3-8ACD-E6DC-FB83-D62D6E920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FDA71F-7F03-0968-386E-6FFABEE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64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79827-7C4F-006F-BCE4-42EE0123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9D921-9A3B-F14A-0DE7-B34B63984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E7318-320D-2536-294B-BE3DC36CB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B24414-8BF9-B828-C2E8-66836060D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46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E05E88-2B76-610B-B5A7-FC81094FA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AB21B1-F69C-D1B5-3E9A-D2C8E6EF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EDA8B-62EF-5863-E0CB-6CCA656A4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61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B9E78-4D89-6A66-D8AB-503B4F5BB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7FD12-6506-B506-BEB5-0A1344EFD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899BB-4F0C-EE83-2A20-6E782531B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DB3C3-AAFE-47BC-5BB5-DDEC18D0B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F856D-9C36-65AD-3803-F896A30F8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4D188-3024-2A79-6EA7-D233BB4A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85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AE164-C10B-4563-F6D5-9C7ADAC04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0F87B1-1F31-9514-9B4C-B2813B5778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06B87-AEFC-30A9-195F-820875E4A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A81CE-0E8B-6192-F378-988C898AF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8004C-88F8-0DA9-0957-7EFBCECF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B9752-8CA2-1323-614B-765344F36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89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86A34-59FE-4843-7152-25E02CF87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6A99E-FC60-0AB2-868B-D6C2CA3CB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01E584-F09D-9D81-F95C-0C93C84B85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E6191-6FA9-40FD-9DBC-636A379F44DB}" type="datetimeFigureOut">
              <a:rPr lang="en-GB" smtClean="0"/>
              <a:t>21/06/2022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B0144-914C-6A25-0EF3-6AC0F943C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3FB09-C186-108D-5486-825763C3EC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BE6F-AC65-42EC-B5A6-DDFEF188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15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83D473-E9CA-CBE7-C32F-33C5AFC24D44}"/>
              </a:ext>
            </a:extLst>
          </p:cNvPr>
          <p:cNvSpPr txBox="1"/>
          <p:nvPr/>
        </p:nvSpPr>
        <p:spPr>
          <a:xfrm>
            <a:off x="1570065" y="5754944"/>
            <a:ext cx="1005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Neptune</a:t>
            </a:r>
          </a:p>
        </p:txBody>
      </p:sp>
      <p:pic>
        <p:nvPicPr>
          <p:cNvPr id="2054" name="Picture 6" descr="Neptune (mythology) - Wikipedia">
            <a:extLst>
              <a:ext uri="{FF2B5EF4-FFF2-40B4-BE49-F238E27FC236}">
                <a16:creationId xmlns:a16="http://schemas.microsoft.com/office/drawing/2014/main" id="{0084B9FF-9064-08CC-1722-4664BBDE2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73" y="1651291"/>
            <a:ext cx="3657721" cy="391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Poseidon | Myths, Symbols, &amp; Facts | Britannica">
            <a:extLst>
              <a:ext uri="{FF2B5EF4-FFF2-40B4-BE49-F238E27FC236}">
                <a16:creationId xmlns:a16="http://schemas.microsoft.com/office/drawing/2014/main" id="{F2189CBD-5476-BAEB-EA1C-74173784E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726" y="1646198"/>
            <a:ext cx="2445726" cy="392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BC6AE4-0E79-E48B-C031-E3F620BCB6B6}"/>
              </a:ext>
            </a:extLst>
          </p:cNvPr>
          <p:cNvSpPr txBox="1"/>
          <p:nvPr/>
        </p:nvSpPr>
        <p:spPr>
          <a:xfrm>
            <a:off x="4875555" y="5754944"/>
            <a:ext cx="1044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Poseidon</a:t>
            </a:r>
          </a:p>
        </p:txBody>
      </p:sp>
      <p:pic>
        <p:nvPicPr>
          <p:cNvPr id="2058" name="Picture 10" descr="Temple of Isis (Pompeii) - Wikipedia">
            <a:extLst>
              <a:ext uri="{FF2B5EF4-FFF2-40B4-BE49-F238E27FC236}">
                <a16:creationId xmlns:a16="http://schemas.microsoft.com/office/drawing/2014/main" id="{758BCE0D-F4BA-4AD0-B19B-40C17DF759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614251"/>
            <a:ext cx="1710106" cy="392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C06570-CE29-EDF4-F303-12D179152DD3}"/>
              </a:ext>
            </a:extLst>
          </p:cNvPr>
          <p:cNvSpPr txBox="1"/>
          <p:nvPr/>
        </p:nvSpPr>
        <p:spPr>
          <a:xfrm>
            <a:off x="7731843" y="5754944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Goddess Isis</a:t>
            </a:r>
          </a:p>
        </p:txBody>
      </p:sp>
      <p:pic>
        <p:nvPicPr>
          <p:cNvPr id="2060" name="Picture 12" descr="Isis | British Museum">
            <a:extLst>
              <a:ext uri="{FF2B5EF4-FFF2-40B4-BE49-F238E27FC236}">
                <a16:creationId xmlns:a16="http://schemas.microsoft.com/office/drawing/2014/main" id="{4469BA5C-76EE-04F3-DCEC-9ED3750D43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062" y="1646198"/>
            <a:ext cx="1844223" cy="393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9155B6E-1F63-BCD6-D731-FDEBAE14DE3E}"/>
              </a:ext>
            </a:extLst>
          </p:cNvPr>
          <p:cNvSpPr txBox="1"/>
          <p:nvPr/>
        </p:nvSpPr>
        <p:spPr>
          <a:xfrm>
            <a:off x="9877163" y="5754944"/>
            <a:ext cx="133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Goddess Isis</a:t>
            </a:r>
          </a:p>
        </p:txBody>
      </p:sp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137CA3DB-25B2-138D-07A3-D706B39ECA41}"/>
              </a:ext>
            </a:extLst>
          </p:cNvPr>
          <p:cNvSpPr/>
          <p:nvPr/>
        </p:nvSpPr>
        <p:spPr>
          <a:xfrm>
            <a:off x="9598561" y="3644576"/>
            <a:ext cx="1844223" cy="156722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Egyptian</a:t>
            </a:r>
          </a:p>
        </p:txBody>
      </p:sp>
      <p:sp>
        <p:nvSpPr>
          <p:cNvPr id="15" name="Explosion: 8 Points 14">
            <a:extLst>
              <a:ext uri="{FF2B5EF4-FFF2-40B4-BE49-F238E27FC236}">
                <a16:creationId xmlns:a16="http://schemas.microsoft.com/office/drawing/2014/main" id="{338A338D-773C-2651-53C2-F39B40977E37}"/>
              </a:ext>
            </a:extLst>
          </p:cNvPr>
          <p:cNvSpPr/>
          <p:nvPr/>
        </p:nvSpPr>
        <p:spPr>
          <a:xfrm>
            <a:off x="4036494" y="3892568"/>
            <a:ext cx="1844223" cy="156722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Greek</a:t>
            </a:r>
          </a:p>
        </p:txBody>
      </p:sp>
      <p:sp>
        <p:nvSpPr>
          <p:cNvPr id="16" name="Explosion: 8 Points 15">
            <a:extLst>
              <a:ext uri="{FF2B5EF4-FFF2-40B4-BE49-F238E27FC236}">
                <a16:creationId xmlns:a16="http://schemas.microsoft.com/office/drawing/2014/main" id="{3571241D-4C54-46BB-EC23-116B41F00D3D}"/>
              </a:ext>
            </a:extLst>
          </p:cNvPr>
          <p:cNvSpPr/>
          <p:nvPr/>
        </p:nvSpPr>
        <p:spPr>
          <a:xfrm>
            <a:off x="266595" y="3724130"/>
            <a:ext cx="1844223" cy="156722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Roman</a:t>
            </a:r>
          </a:p>
        </p:txBody>
      </p:sp>
      <p:sp>
        <p:nvSpPr>
          <p:cNvPr id="17" name="Explosion: 8 Points 16">
            <a:extLst>
              <a:ext uri="{FF2B5EF4-FFF2-40B4-BE49-F238E27FC236}">
                <a16:creationId xmlns:a16="http://schemas.microsoft.com/office/drawing/2014/main" id="{259BE72D-8373-1844-9883-22FB58DD9C57}"/>
              </a:ext>
            </a:extLst>
          </p:cNvPr>
          <p:cNvSpPr/>
          <p:nvPr/>
        </p:nvSpPr>
        <p:spPr>
          <a:xfrm>
            <a:off x="7199145" y="3676523"/>
            <a:ext cx="1844223" cy="156722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Roman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760DDF-E33A-E958-3417-38881635336B}"/>
              </a:ext>
            </a:extLst>
          </p:cNvPr>
          <p:cNvSpPr txBox="1"/>
          <p:nvPr/>
        </p:nvSpPr>
        <p:spPr>
          <a:xfrm>
            <a:off x="2758163" y="426184"/>
            <a:ext cx="6675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Did different civilisations affect each other?</a:t>
            </a:r>
          </a:p>
        </p:txBody>
      </p:sp>
    </p:spTree>
    <p:extLst>
      <p:ext uri="{BB962C8B-B14F-4D97-AF65-F5344CB8AC3E}">
        <p14:creationId xmlns:p14="http://schemas.microsoft.com/office/powerpoint/2010/main" val="226276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D81416-4F4C-F669-F62D-069FB15C0803}"/>
              </a:ext>
            </a:extLst>
          </p:cNvPr>
          <p:cNvSpPr txBox="1"/>
          <p:nvPr/>
        </p:nvSpPr>
        <p:spPr>
          <a:xfrm>
            <a:off x="599465" y="1569457"/>
            <a:ext cx="4347665" cy="45104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Ancient Egyptian: 3,070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30 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Ancient Roman: 750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500 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Ancient Greek: 1,100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300 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Mayan: 600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850 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en-GB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Dynastic Chinese: 2,100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200 CE</a:t>
            </a:r>
          </a:p>
          <a:p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661D7D-3D0C-B644-D580-59E42D047B7B}"/>
              </a:ext>
            </a:extLst>
          </p:cNvPr>
          <p:cNvSpPr txBox="1"/>
          <p:nvPr/>
        </p:nvSpPr>
        <p:spPr>
          <a:xfrm>
            <a:off x="5513147" y="1548215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3,070 + 30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B0B080-C32F-2034-5793-8CD11249D384}"/>
              </a:ext>
            </a:extLst>
          </p:cNvPr>
          <p:cNvSpPr txBox="1"/>
          <p:nvPr/>
        </p:nvSpPr>
        <p:spPr>
          <a:xfrm>
            <a:off x="5452063" y="5355603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2,100 + 200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14DFF9-4959-8DCF-A693-FC5CD9314149}"/>
              </a:ext>
            </a:extLst>
          </p:cNvPr>
          <p:cNvSpPr txBox="1"/>
          <p:nvPr/>
        </p:nvSpPr>
        <p:spPr>
          <a:xfrm>
            <a:off x="5539428" y="250006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750 + 500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9065A9-ECBA-C045-5774-F62A926BB4BA}"/>
              </a:ext>
            </a:extLst>
          </p:cNvPr>
          <p:cNvSpPr txBox="1"/>
          <p:nvPr/>
        </p:nvSpPr>
        <p:spPr>
          <a:xfrm>
            <a:off x="5452064" y="3451909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1,100 + 300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7B3456-5325-36EC-8864-1D83B3D7B247}"/>
              </a:ext>
            </a:extLst>
          </p:cNvPr>
          <p:cNvSpPr txBox="1"/>
          <p:nvPr/>
        </p:nvSpPr>
        <p:spPr>
          <a:xfrm>
            <a:off x="5539427" y="439186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600 + 850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646264-6E18-27E9-ABC1-0CAB2A14F029}"/>
              </a:ext>
            </a:extLst>
          </p:cNvPr>
          <p:cNvSpPr txBox="1"/>
          <p:nvPr/>
        </p:nvSpPr>
        <p:spPr>
          <a:xfrm>
            <a:off x="7244867" y="1548215"/>
            <a:ext cx="1256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3,100 years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46524C-9928-3EB0-FE5E-79409AAC45D2}"/>
              </a:ext>
            </a:extLst>
          </p:cNvPr>
          <p:cNvSpPr txBox="1"/>
          <p:nvPr/>
        </p:nvSpPr>
        <p:spPr>
          <a:xfrm>
            <a:off x="7244867" y="2502859"/>
            <a:ext cx="1256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1,250 years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B6F595-6728-D14B-6EC0-0EA10F53B109}"/>
              </a:ext>
            </a:extLst>
          </p:cNvPr>
          <p:cNvSpPr txBox="1"/>
          <p:nvPr/>
        </p:nvSpPr>
        <p:spPr>
          <a:xfrm>
            <a:off x="7239721" y="3451909"/>
            <a:ext cx="1256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1,400 years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55A1D9-0658-E82F-C0D0-9C2E571CE7CD}"/>
              </a:ext>
            </a:extLst>
          </p:cNvPr>
          <p:cNvSpPr txBox="1"/>
          <p:nvPr/>
        </p:nvSpPr>
        <p:spPr>
          <a:xfrm>
            <a:off x="7239720" y="4400959"/>
            <a:ext cx="1256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1,450 years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E89B094-70DE-B626-8DFA-D7D621F1188F}"/>
              </a:ext>
            </a:extLst>
          </p:cNvPr>
          <p:cNvSpPr txBox="1"/>
          <p:nvPr/>
        </p:nvSpPr>
        <p:spPr>
          <a:xfrm>
            <a:off x="7239719" y="5350009"/>
            <a:ext cx="1256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2,300 years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C4DF95D-4B39-3A2D-ED9E-732D43322899}"/>
              </a:ext>
            </a:extLst>
          </p:cNvPr>
          <p:cNvSpPr txBox="1"/>
          <p:nvPr/>
        </p:nvSpPr>
        <p:spPr>
          <a:xfrm>
            <a:off x="628650" y="476250"/>
            <a:ext cx="13460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Civilisation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51BC36-C4EF-5AB3-6C23-B0675E811EE0}"/>
              </a:ext>
            </a:extLst>
          </p:cNvPr>
          <p:cNvSpPr txBox="1"/>
          <p:nvPr/>
        </p:nvSpPr>
        <p:spPr>
          <a:xfrm>
            <a:off x="5426905" y="476250"/>
            <a:ext cx="1338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calculation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A98354-A6A4-3783-3F9C-EF45B2A5AFAE}"/>
              </a:ext>
            </a:extLst>
          </p:cNvPr>
          <p:cNvSpPr txBox="1"/>
          <p:nvPr/>
        </p:nvSpPr>
        <p:spPr>
          <a:xfrm>
            <a:off x="7344062" y="322362"/>
            <a:ext cx="10583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Number</a:t>
            </a:r>
          </a:p>
          <a:p>
            <a:r>
              <a:rPr lang="en-GB" sz="2000" b="1" dirty="0"/>
              <a:t>of years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76AEE3-0B65-C49B-3858-A49B480425C9}"/>
              </a:ext>
            </a:extLst>
          </p:cNvPr>
          <p:cNvSpPr txBox="1"/>
          <p:nvPr/>
        </p:nvSpPr>
        <p:spPr>
          <a:xfrm>
            <a:off x="9338983" y="322362"/>
            <a:ext cx="14065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b="1" dirty="0"/>
              <a:t>If 100 years</a:t>
            </a:r>
          </a:p>
          <a:p>
            <a:pPr algn="ctr"/>
            <a:r>
              <a:rPr lang="en-GB" sz="2000" b="1" dirty="0"/>
              <a:t>= 1cm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71812BE-BBB9-39CA-689A-32AD668CAC34}"/>
              </a:ext>
            </a:extLst>
          </p:cNvPr>
          <p:cNvSpPr txBox="1"/>
          <p:nvPr/>
        </p:nvSpPr>
        <p:spPr>
          <a:xfrm>
            <a:off x="9604469" y="2495164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12.5cm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246260-41C3-55D5-4D2A-DA40B200D2C4}"/>
              </a:ext>
            </a:extLst>
          </p:cNvPr>
          <p:cNvSpPr txBox="1"/>
          <p:nvPr/>
        </p:nvSpPr>
        <p:spPr>
          <a:xfrm>
            <a:off x="9691835" y="154821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31cm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7FF6519-A6C2-3EC1-5C3D-905368BD11A6}"/>
              </a:ext>
            </a:extLst>
          </p:cNvPr>
          <p:cNvSpPr txBox="1"/>
          <p:nvPr/>
        </p:nvSpPr>
        <p:spPr>
          <a:xfrm>
            <a:off x="9691832" y="4391862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14.5cm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9E5246-BE3D-7FBB-9200-B986422FF66B}"/>
              </a:ext>
            </a:extLst>
          </p:cNvPr>
          <p:cNvSpPr txBox="1"/>
          <p:nvPr/>
        </p:nvSpPr>
        <p:spPr>
          <a:xfrm>
            <a:off x="9691832" y="345548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14cm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720590B-FABF-1FE2-C5A1-2FE4E32E8F4D}"/>
              </a:ext>
            </a:extLst>
          </p:cNvPr>
          <p:cNvSpPr txBox="1"/>
          <p:nvPr/>
        </p:nvSpPr>
        <p:spPr>
          <a:xfrm>
            <a:off x="9691832" y="5350009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23cm</a:t>
            </a:r>
          </a:p>
        </p:txBody>
      </p:sp>
    </p:spTree>
    <p:extLst>
      <p:ext uri="{BB962C8B-B14F-4D97-AF65-F5344CB8AC3E}">
        <p14:creationId xmlns:p14="http://schemas.microsoft.com/office/powerpoint/2010/main" val="199249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4" grpId="0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8C0BF0-06B7-7075-F7BE-247EBDF04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566772"/>
              </p:ext>
            </p:extLst>
          </p:nvPr>
        </p:nvGraphicFramePr>
        <p:xfrm>
          <a:off x="1459230" y="1337476"/>
          <a:ext cx="9273540" cy="29284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0340">
                  <a:extLst>
                    <a:ext uri="{9D8B030D-6E8A-4147-A177-3AD203B41FA5}">
                      <a16:colId xmlns:a16="http://schemas.microsoft.com/office/drawing/2014/main" val="182494428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185878968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565788548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04052831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73650901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92617848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0168665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178046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0319608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638847503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7913141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99595030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0700775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20270152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03854124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229917093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23575650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67994559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41574109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80539480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1854843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731670393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200060120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84577089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44832033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144675721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401585487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59958553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86278976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46641926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51142763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51472142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730415053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183572900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27651304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51218547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573592771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4169376364"/>
                    </a:ext>
                  </a:extLst>
                </a:gridCol>
                <a:gridCol w="198120">
                  <a:extLst>
                    <a:ext uri="{9D8B030D-6E8A-4147-A177-3AD203B41FA5}">
                      <a16:colId xmlns:a16="http://schemas.microsoft.com/office/drawing/2014/main" val="22297506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67245653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1370078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50672708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37434723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1549745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1922031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75272775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94671959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70528578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18656986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96282067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39008393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182958032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461858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97643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2095365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056524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2106162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004577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9261432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5186784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8406434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434701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481724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082858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433654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3,000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2,500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2,000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1,500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1,000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500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500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279901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772087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307132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F2FABB-464C-F4C3-EB45-F13697452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201165"/>
              </p:ext>
            </p:extLst>
          </p:nvPr>
        </p:nvGraphicFramePr>
        <p:xfrm>
          <a:off x="2510790" y="3338830"/>
          <a:ext cx="5665470" cy="180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5470">
                  <a:extLst>
                    <a:ext uri="{9D8B030D-6E8A-4147-A177-3AD203B41FA5}">
                      <a16:colId xmlns:a16="http://schemas.microsoft.com/office/drawing/2014/main" val="580024789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Ancient Egypt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86853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415C3DD-DB51-02D0-A0DB-E7C67545A2E1}"/>
              </a:ext>
            </a:extLst>
          </p:cNvPr>
          <p:cNvSpPr txBox="1"/>
          <p:nvPr/>
        </p:nvSpPr>
        <p:spPr>
          <a:xfrm>
            <a:off x="1459230" y="4841192"/>
            <a:ext cx="4347665" cy="16645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Ancient Egyptian: 3,070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30 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Ancient Roman: 750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500 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Ancient Greek: 1,100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300 BCE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Mayan: 600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850 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Dynastic Chinese: 2,100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200 CE</a:t>
            </a:r>
            <a:endParaRPr lang="en-GB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4382503-23D2-4F57-1581-81FEE8282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831397"/>
              </p:ext>
            </p:extLst>
          </p:nvPr>
        </p:nvGraphicFramePr>
        <p:xfrm>
          <a:off x="5996940" y="2959064"/>
          <a:ext cx="1480185" cy="180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0185">
                  <a:extLst>
                    <a:ext uri="{9D8B030D-6E8A-4147-A177-3AD203B41FA5}">
                      <a16:colId xmlns:a16="http://schemas.microsoft.com/office/drawing/2014/main" val="2679552346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Ancient Greece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044595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683F16-B225-0C80-8C1F-04018D63CF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764715"/>
              </p:ext>
            </p:extLst>
          </p:nvPr>
        </p:nvGraphicFramePr>
        <p:xfrm>
          <a:off x="6654165" y="3147036"/>
          <a:ext cx="2242185" cy="191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2185">
                  <a:extLst>
                    <a:ext uri="{9D8B030D-6E8A-4147-A177-3AD203B41FA5}">
                      <a16:colId xmlns:a16="http://schemas.microsoft.com/office/drawing/2014/main" val="1492262296"/>
                    </a:ext>
                  </a:extLst>
                </a:gridCol>
              </a:tblGrid>
              <a:tr h="191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Ancient Rome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94551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997C08E-CEDD-7CAE-AE47-78673EFDC0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0690"/>
              </p:ext>
            </p:extLst>
          </p:nvPr>
        </p:nvGraphicFramePr>
        <p:xfrm>
          <a:off x="6958965" y="2790747"/>
          <a:ext cx="2642235" cy="171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235">
                  <a:extLst>
                    <a:ext uri="{9D8B030D-6E8A-4147-A177-3AD203B41FA5}">
                      <a16:colId xmlns:a16="http://schemas.microsoft.com/office/drawing/2014/main" val="4019761995"/>
                    </a:ext>
                  </a:extLst>
                </a:gridCol>
              </a:tblGrid>
              <a:tr h="347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Mayan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797818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8D31543-BEA3-1155-BCA2-88CCC8BE3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92323"/>
              </p:ext>
            </p:extLst>
          </p:nvPr>
        </p:nvGraphicFramePr>
        <p:xfrm>
          <a:off x="4218622" y="2607166"/>
          <a:ext cx="4061460" cy="180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1460">
                  <a:extLst>
                    <a:ext uri="{9D8B030D-6E8A-4147-A177-3AD203B41FA5}">
                      <a16:colId xmlns:a16="http://schemas.microsoft.com/office/drawing/2014/main" val="2191767356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Dynastic China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7961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530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8C0BF0-06B7-7075-F7BE-247EBDF04280}"/>
              </a:ext>
            </a:extLst>
          </p:cNvPr>
          <p:cNvGraphicFramePr>
            <a:graphicFrameLocks noGrp="1"/>
          </p:cNvGraphicFramePr>
          <p:nvPr/>
        </p:nvGraphicFramePr>
        <p:xfrm>
          <a:off x="1459230" y="1337476"/>
          <a:ext cx="9273540" cy="29284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0340">
                  <a:extLst>
                    <a:ext uri="{9D8B030D-6E8A-4147-A177-3AD203B41FA5}">
                      <a16:colId xmlns:a16="http://schemas.microsoft.com/office/drawing/2014/main" val="182494428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185878968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565788548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04052831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73650901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92617848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0168665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178046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0319608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638847503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7913141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99595030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0700775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20270152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03854124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229917093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23575650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67994559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41574109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80539480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1854843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731670393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200060120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84577089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448320334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144675721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401585487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59958553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86278976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46641926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51142763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51472142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730415053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183572900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27651304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51218547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573592771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4169376364"/>
                    </a:ext>
                  </a:extLst>
                </a:gridCol>
                <a:gridCol w="198120">
                  <a:extLst>
                    <a:ext uri="{9D8B030D-6E8A-4147-A177-3AD203B41FA5}">
                      <a16:colId xmlns:a16="http://schemas.microsoft.com/office/drawing/2014/main" val="22297506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67245653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1370078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50672708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374347235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15497454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31922031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752727752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94671959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70528578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2186569861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3962820676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1390083939"/>
                    </a:ext>
                  </a:extLst>
                </a:gridCol>
                <a:gridCol w="180340">
                  <a:extLst>
                    <a:ext uri="{9D8B030D-6E8A-4147-A177-3AD203B41FA5}">
                      <a16:colId xmlns:a16="http://schemas.microsoft.com/office/drawing/2014/main" val="4182958032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461858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97643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2095365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056524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2106162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004577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9261432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5186784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8406434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434701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1481724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0828580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433654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3,000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2,500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2,000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1,500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1,000 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500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BCE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500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1,000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2799019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7720878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307132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F2FABB-464C-F4C3-EB45-F13697452B58}"/>
              </a:ext>
            </a:extLst>
          </p:cNvPr>
          <p:cNvGraphicFramePr>
            <a:graphicFrameLocks noGrp="1"/>
          </p:cNvGraphicFramePr>
          <p:nvPr/>
        </p:nvGraphicFramePr>
        <p:xfrm>
          <a:off x="2510790" y="3338830"/>
          <a:ext cx="5665470" cy="180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5470">
                  <a:extLst>
                    <a:ext uri="{9D8B030D-6E8A-4147-A177-3AD203B41FA5}">
                      <a16:colId xmlns:a16="http://schemas.microsoft.com/office/drawing/2014/main" val="580024789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Ancient Egypt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86853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415C3DD-DB51-02D0-A0DB-E7C67545A2E1}"/>
              </a:ext>
            </a:extLst>
          </p:cNvPr>
          <p:cNvSpPr txBox="1"/>
          <p:nvPr/>
        </p:nvSpPr>
        <p:spPr>
          <a:xfrm>
            <a:off x="1459230" y="4841192"/>
            <a:ext cx="4155305" cy="1020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Ancient Egyptian: 3,070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30 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Ancient Roman: 750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500 CE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Ancient Greek: 1,100 BCE 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300 BCE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4382503-23D2-4F57-1581-81FEE8282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67536"/>
              </p:ext>
            </p:extLst>
          </p:nvPr>
        </p:nvGraphicFramePr>
        <p:xfrm>
          <a:off x="5996941" y="2959064"/>
          <a:ext cx="1495423" cy="1803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5423">
                  <a:extLst>
                    <a:ext uri="{9D8B030D-6E8A-4147-A177-3AD203B41FA5}">
                      <a16:colId xmlns:a16="http://schemas.microsoft.com/office/drawing/2014/main" val="2679552346"/>
                    </a:ext>
                  </a:extLst>
                </a:gridCol>
              </a:tblGrid>
              <a:tr h="180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Ancient Greece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044595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683F16-B225-0C80-8C1F-04018D63CF96}"/>
              </a:ext>
            </a:extLst>
          </p:cNvPr>
          <p:cNvGraphicFramePr>
            <a:graphicFrameLocks noGrp="1"/>
          </p:cNvGraphicFramePr>
          <p:nvPr/>
        </p:nvGraphicFramePr>
        <p:xfrm>
          <a:off x="6654165" y="3147036"/>
          <a:ext cx="2242185" cy="1917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2185">
                  <a:extLst>
                    <a:ext uri="{9D8B030D-6E8A-4147-A177-3AD203B41FA5}">
                      <a16:colId xmlns:a16="http://schemas.microsoft.com/office/drawing/2014/main" val="1492262296"/>
                    </a:ext>
                  </a:extLst>
                </a:gridCol>
              </a:tblGrid>
              <a:tr h="1917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Ancient Rome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945517"/>
                  </a:ext>
                </a:extLst>
              </a:tr>
            </a:tbl>
          </a:graphicData>
        </a:graphic>
      </p:graphicFrame>
      <p:sp>
        <p:nvSpPr>
          <p:cNvPr id="6" name="Callout: Line with Accent Bar 5">
            <a:extLst>
              <a:ext uri="{FF2B5EF4-FFF2-40B4-BE49-F238E27FC236}">
                <a16:creationId xmlns:a16="http://schemas.microsoft.com/office/drawing/2014/main" id="{BA294E2E-A1CF-E460-8BF3-DF819AB1F05D}"/>
              </a:ext>
            </a:extLst>
          </p:cNvPr>
          <p:cNvSpPr/>
          <p:nvPr/>
        </p:nvSpPr>
        <p:spPr>
          <a:xfrm>
            <a:off x="6372224" y="1509474"/>
            <a:ext cx="1120140" cy="1019175"/>
          </a:xfrm>
          <a:prstGeom prst="accentCallout1">
            <a:avLst>
              <a:gd name="adj1" fmla="val 102862"/>
              <a:gd name="adj2" fmla="val 100510"/>
              <a:gd name="adj3" fmla="val 162967"/>
              <a:gd name="adj4" fmla="val 1019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Alexander the Great defeated</a:t>
            </a:r>
          </a:p>
        </p:txBody>
      </p:sp>
      <p:sp>
        <p:nvSpPr>
          <p:cNvPr id="10" name="Callout: Line with Accent Bar 9">
            <a:extLst>
              <a:ext uri="{FF2B5EF4-FFF2-40B4-BE49-F238E27FC236}">
                <a16:creationId xmlns:a16="http://schemas.microsoft.com/office/drawing/2014/main" id="{6F09270E-06CD-AA0A-AC28-DA134A712BB7}"/>
              </a:ext>
            </a:extLst>
          </p:cNvPr>
          <p:cNvSpPr/>
          <p:nvPr/>
        </p:nvSpPr>
        <p:spPr>
          <a:xfrm>
            <a:off x="8101012" y="1494948"/>
            <a:ext cx="1120140" cy="1019175"/>
          </a:xfrm>
          <a:prstGeom prst="accentCallout1">
            <a:avLst>
              <a:gd name="adj1" fmla="val 100058"/>
              <a:gd name="adj2" fmla="val 2721"/>
              <a:gd name="adj3" fmla="val 179790"/>
              <a:gd name="adj4" fmla="val 418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Queen Cleopatra  defeated</a:t>
            </a:r>
          </a:p>
        </p:txBody>
      </p:sp>
    </p:spTree>
    <p:extLst>
      <p:ext uri="{BB962C8B-B14F-4D97-AF65-F5344CB8AC3E}">
        <p14:creationId xmlns:p14="http://schemas.microsoft.com/office/powerpoint/2010/main" val="2909282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209</Words>
  <Application>Microsoft Office PowerPoint</Application>
  <PresentationFormat>Widescreen</PresentationFormat>
  <Paragraphs>1677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Freddie Cunningham</dc:creator>
  <cp:lastModifiedBy>Kate Cunningham</cp:lastModifiedBy>
  <cp:revision>4</cp:revision>
  <dcterms:created xsi:type="dcterms:W3CDTF">2022-06-16T09:39:49Z</dcterms:created>
  <dcterms:modified xsi:type="dcterms:W3CDTF">2022-06-21T19:39:21Z</dcterms:modified>
</cp:coreProperties>
</file>